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5"/>
  </p:notesMasterIdLst>
  <p:sldIdLst>
    <p:sldId id="256" r:id="rId2"/>
    <p:sldId id="357" r:id="rId3"/>
    <p:sldId id="257" r:id="rId4"/>
    <p:sldId id="258" r:id="rId5"/>
    <p:sldId id="259" r:id="rId6"/>
    <p:sldId id="260" r:id="rId7"/>
    <p:sldId id="332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3317" r:id="rId23"/>
    <p:sldId id="3318"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3320" r:id="rId41"/>
    <p:sldId id="3315" r:id="rId42"/>
    <p:sldId id="3319" r:id="rId43"/>
    <p:sldId id="297" r:id="rId44"/>
    <p:sldId id="298" r:id="rId45"/>
    <p:sldId id="299" r:id="rId46"/>
    <p:sldId id="300" r:id="rId47"/>
    <p:sldId id="301" r:id="rId48"/>
    <p:sldId id="302" r:id="rId49"/>
    <p:sldId id="303" r:id="rId50"/>
    <p:sldId id="304" r:id="rId51"/>
    <p:sldId id="305" r:id="rId52"/>
    <p:sldId id="3316" r:id="rId53"/>
    <p:sldId id="306" r:id="rId54"/>
  </p:sldIdLst>
  <p:sldSz cx="9144000" cy="6858000" type="screen4x3"/>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owmya" initials="S"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6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03" autoAdjust="0"/>
    <p:restoredTop sz="94660"/>
  </p:normalViewPr>
  <p:slideViewPr>
    <p:cSldViewPr>
      <p:cViewPr varScale="1">
        <p:scale>
          <a:sx n="105" d="100"/>
          <a:sy n="105" d="100"/>
        </p:scale>
        <p:origin x="1770" y="9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3-09-12T08:50:39.547" idx="6">
    <p:pos x="3335" y="1198"/>
    <p:text>Please review the intro para</p:text>
  </p:cm>
</p:cmLst>
</file>

<file path=ppt/diagrams/_rels/data6.xml.rels><?xml version="1.0" encoding="UTF-8" standalone="yes"?>
<Relationships xmlns="http://schemas.openxmlformats.org/package/2006/relationships"><Relationship Id="rId1" Type="http://schemas.openxmlformats.org/officeDocument/2006/relationships/image" Target="../media/image18.png"/></Relationships>
</file>

<file path=ppt/diagrams/_rels/drawing6.xml.rels><?xml version="1.0" encoding="UTF-8" standalone="yes"?>
<Relationships xmlns="http://schemas.openxmlformats.org/package/2006/relationships"><Relationship Id="rId1"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59D482-9CBB-409B-A641-6DF0EF7EC59B}" type="doc">
      <dgm:prSet loTypeId="urn:microsoft.com/office/officeart/2005/8/layout/process1" loCatId="process" qsTypeId="urn:microsoft.com/office/officeart/2005/8/quickstyle/simple3" qsCatId="simple" csTypeId="urn:microsoft.com/office/officeart/2005/8/colors/accent1_2" csCatId="accent1" phldr="1"/>
      <dgm:spPr/>
      <dgm:t>
        <a:bodyPr/>
        <a:lstStyle/>
        <a:p>
          <a:endParaRPr lang="en-US"/>
        </a:p>
      </dgm:t>
    </dgm:pt>
    <dgm:pt modelId="{62651151-B51E-491A-9179-1BAA2569AD55}">
      <dgm:prSet/>
      <dgm:spPr/>
      <dgm:t>
        <a:bodyPr/>
        <a:lstStyle/>
        <a:p>
          <a:pPr rtl="0"/>
          <a:r>
            <a:rPr lang="en-US" b="1" dirty="0">
              <a:latin typeface="Futura Md BT" pitchFamily="34" charset="0"/>
            </a:rPr>
            <a:t>Module 1</a:t>
          </a:r>
        </a:p>
      </dgm:t>
    </dgm:pt>
    <dgm:pt modelId="{5E3FC535-59FF-4122-9A54-FE4430B9E6BE}" type="parTrans" cxnId="{E08C2797-EE82-4584-85C3-BF5BAA013AEF}">
      <dgm:prSet/>
      <dgm:spPr/>
      <dgm:t>
        <a:bodyPr/>
        <a:lstStyle/>
        <a:p>
          <a:endParaRPr lang="en-US"/>
        </a:p>
      </dgm:t>
    </dgm:pt>
    <dgm:pt modelId="{F2FD3550-FA13-454B-AC0A-8E16BF838FD9}" type="sibTrans" cxnId="{E08C2797-EE82-4584-85C3-BF5BAA013AEF}">
      <dgm:prSet/>
      <dgm:spPr/>
      <dgm:t>
        <a:bodyPr/>
        <a:lstStyle/>
        <a:p>
          <a:endParaRPr lang="en-US"/>
        </a:p>
      </dgm:t>
    </dgm:pt>
    <dgm:pt modelId="{BD9AFF2C-FEB3-44F4-9E31-6951A25B7243}">
      <dgm:prSet/>
      <dgm:spPr/>
      <dgm:t>
        <a:bodyPr/>
        <a:lstStyle/>
        <a:p>
          <a:pPr rtl="0"/>
          <a:r>
            <a:rPr lang="en-US" b="1" dirty="0">
              <a:latin typeface="Futura Md BT" pitchFamily="34" charset="0"/>
            </a:rPr>
            <a:t>B</a:t>
          </a:r>
          <a:r>
            <a:rPr lang="en-IN" b="1" dirty="0">
              <a:latin typeface="Futura Md BT" pitchFamily="34" charset="0"/>
            </a:rPr>
            <a:t>USINESS</a:t>
          </a:r>
          <a:endParaRPr lang="en-US" b="1" dirty="0">
            <a:latin typeface="Futura Md BT" pitchFamily="34" charset="0"/>
          </a:endParaRPr>
        </a:p>
      </dgm:t>
    </dgm:pt>
    <dgm:pt modelId="{7A29D727-9C6E-4457-B38F-9D92FDFF226F}" type="parTrans" cxnId="{33406450-C7EC-433C-97A4-11387EF62AA4}">
      <dgm:prSet/>
      <dgm:spPr/>
      <dgm:t>
        <a:bodyPr/>
        <a:lstStyle/>
        <a:p>
          <a:endParaRPr lang="en-US"/>
        </a:p>
      </dgm:t>
    </dgm:pt>
    <dgm:pt modelId="{39642DCB-FA29-4C76-A2D9-9F8738AADB4E}" type="sibTrans" cxnId="{33406450-C7EC-433C-97A4-11387EF62AA4}">
      <dgm:prSet/>
      <dgm:spPr/>
      <dgm:t>
        <a:bodyPr/>
        <a:lstStyle/>
        <a:p>
          <a:endParaRPr lang="en-US"/>
        </a:p>
      </dgm:t>
    </dgm:pt>
    <dgm:pt modelId="{44FCF9C7-D6C9-4630-8ADD-EA1417FA2C7C}">
      <dgm:prSet/>
      <dgm:spPr/>
      <dgm:t>
        <a:bodyPr/>
        <a:lstStyle/>
        <a:p>
          <a:pPr rtl="0"/>
          <a:r>
            <a:rPr lang="en-IN" b="1" dirty="0">
              <a:latin typeface="Futura Md BT" pitchFamily="34" charset="0"/>
            </a:rPr>
            <a:t>100 Hours</a:t>
          </a:r>
          <a:endParaRPr lang="en-US" b="1" dirty="0">
            <a:latin typeface="Futura Md BT" pitchFamily="34" charset="0"/>
          </a:endParaRPr>
        </a:p>
      </dgm:t>
    </dgm:pt>
    <dgm:pt modelId="{FEA7C441-7CE3-4839-B3D4-EAC9EC135ED6}" type="parTrans" cxnId="{9320C039-E5ED-4F0F-9274-12FE8380CF28}">
      <dgm:prSet/>
      <dgm:spPr/>
      <dgm:t>
        <a:bodyPr/>
        <a:lstStyle/>
        <a:p>
          <a:endParaRPr lang="en-US"/>
        </a:p>
      </dgm:t>
    </dgm:pt>
    <dgm:pt modelId="{00387478-5B7E-4F5F-8FD8-793D917B4A8E}" type="sibTrans" cxnId="{9320C039-E5ED-4F0F-9274-12FE8380CF28}">
      <dgm:prSet/>
      <dgm:spPr/>
      <dgm:t>
        <a:bodyPr/>
        <a:lstStyle/>
        <a:p>
          <a:endParaRPr lang="en-US"/>
        </a:p>
      </dgm:t>
    </dgm:pt>
    <dgm:pt modelId="{17DE4BB6-49CA-4F88-89BC-CF8C9714920E}" type="pres">
      <dgm:prSet presAssocID="{6F59D482-9CBB-409B-A641-6DF0EF7EC59B}" presName="Name0" presStyleCnt="0">
        <dgm:presLayoutVars>
          <dgm:dir/>
          <dgm:resizeHandles val="exact"/>
        </dgm:presLayoutVars>
      </dgm:prSet>
      <dgm:spPr/>
    </dgm:pt>
    <dgm:pt modelId="{F7EF3890-FBA3-486F-A614-5842DF9AF87D}" type="pres">
      <dgm:prSet presAssocID="{62651151-B51E-491A-9179-1BAA2569AD55}" presName="node" presStyleLbl="node1" presStyleIdx="0" presStyleCnt="3">
        <dgm:presLayoutVars>
          <dgm:bulletEnabled val="1"/>
        </dgm:presLayoutVars>
      </dgm:prSet>
      <dgm:spPr/>
    </dgm:pt>
    <dgm:pt modelId="{6EF425BD-92A9-4D61-926E-A6D0D2669E14}" type="pres">
      <dgm:prSet presAssocID="{F2FD3550-FA13-454B-AC0A-8E16BF838FD9}" presName="sibTrans" presStyleLbl="sibTrans2D1" presStyleIdx="0" presStyleCnt="2"/>
      <dgm:spPr/>
    </dgm:pt>
    <dgm:pt modelId="{D1D5E242-1EF7-4418-B63B-502498455B2F}" type="pres">
      <dgm:prSet presAssocID="{F2FD3550-FA13-454B-AC0A-8E16BF838FD9}" presName="connectorText" presStyleLbl="sibTrans2D1" presStyleIdx="0" presStyleCnt="2"/>
      <dgm:spPr/>
    </dgm:pt>
    <dgm:pt modelId="{2F66E9A6-DA81-44AB-A946-E47BAF7BC6C5}" type="pres">
      <dgm:prSet presAssocID="{BD9AFF2C-FEB3-44F4-9E31-6951A25B7243}" presName="node" presStyleLbl="node1" presStyleIdx="1" presStyleCnt="3">
        <dgm:presLayoutVars>
          <dgm:bulletEnabled val="1"/>
        </dgm:presLayoutVars>
      </dgm:prSet>
      <dgm:spPr/>
    </dgm:pt>
    <dgm:pt modelId="{C97BB108-8662-4317-BA83-6E7F83E3E595}" type="pres">
      <dgm:prSet presAssocID="{39642DCB-FA29-4C76-A2D9-9F8738AADB4E}" presName="sibTrans" presStyleLbl="sibTrans2D1" presStyleIdx="1" presStyleCnt="2"/>
      <dgm:spPr/>
    </dgm:pt>
    <dgm:pt modelId="{1C68C97F-1587-4D8C-A1A2-291AD2AA9CAD}" type="pres">
      <dgm:prSet presAssocID="{39642DCB-FA29-4C76-A2D9-9F8738AADB4E}" presName="connectorText" presStyleLbl="sibTrans2D1" presStyleIdx="1" presStyleCnt="2"/>
      <dgm:spPr/>
    </dgm:pt>
    <dgm:pt modelId="{0CA1E443-17DC-46C4-A8E9-963DFB4E4AB3}" type="pres">
      <dgm:prSet presAssocID="{44FCF9C7-D6C9-4630-8ADD-EA1417FA2C7C}" presName="node" presStyleLbl="node1" presStyleIdx="2" presStyleCnt="3">
        <dgm:presLayoutVars>
          <dgm:bulletEnabled val="1"/>
        </dgm:presLayoutVars>
      </dgm:prSet>
      <dgm:spPr/>
    </dgm:pt>
  </dgm:ptLst>
  <dgm:cxnLst>
    <dgm:cxn modelId="{F479922F-8B33-48F7-A873-1421EB44F171}" type="presOf" srcId="{F2FD3550-FA13-454B-AC0A-8E16BF838FD9}" destId="{6EF425BD-92A9-4D61-926E-A6D0D2669E14}" srcOrd="0" destOrd="0" presId="urn:microsoft.com/office/officeart/2005/8/layout/process1"/>
    <dgm:cxn modelId="{9320C039-E5ED-4F0F-9274-12FE8380CF28}" srcId="{6F59D482-9CBB-409B-A641-6DF0EF7EC59B}" destId="{44FCF9C7-D6C9-4630-8ADD-EA1417FA2C7C}" srcOrd="2" destOrd="0" parTransId="{FEA7C441-7CE3-4839-B3D4-EAC9EC135ED6}" sibTransId="{00387478-5B7E-4F5F-8FD8-793D917B4A8E}"/>
    <dgm:cxn modelId="{49AE393C-9263-4A33-9C5A-B8F5AE0C5AB4}" type="presOf" srcId="{39642DCB-FA29-4C76-A2D9-9F8738AADB4E}" destId="{1C68C97F-1587-4D8C-A1A2-291AD2AA9CAD}" srcOrd="1" destOrd="0" presId="urn:microsoft.com/office/officeart/2005/8/layout/process1"/>
    <dgm:cxn modelId="{33406450-C7EC-433C-97A4-11387EF62AA4}" srcId="{6F59D482-9CBB-409B-A641-6DF0EF7EC59B}" destId="{BD9AFF2C-FEB3-44F4-9E31-6951A25B7243}" srcOrd="1" destOrd="0" parTransId="{7A29D727-9C6E-4457-B38F-9D92FDFF226F}" sibTransId="{39642DCB-FA29-4C76-A2D9-9F8738AADB4E}"/>
    <dgm:cxn modelId="{64636772-43D0-44D0-9DE1-FFD4C7D473A4}" type="presOf" srcId="{62651151-B51E-491A-9179-1BAA2569AD55}" destId="{F7EF3890-FBA3-486F-A614-5842DF9AF87D}" srcOrd="0" destOrd="0" presId="urn:microsoft.com/office/officeart/2005/8/layout/process1"/>
    <dgm:cxn modelId="{DF92A352-1AE5-413C-8CB1-04F57A3894D3}" type="presOf" srcId="{6F59D482-9CBB-409B-A641-6DF0EF7EC59B}" destId="{17DE4BB6-49CA-4F88-89BC-CF8C9714920E}" srcOrd="0" destOrd="0" presId="urn:microsoft.com/office/officeart/2005/8/layout/process1"/>
    <dgm:cxn modelId="{E08C2797-EE82-4584-85C3-BF5BAA013AEF}" srcId="{6F59D482-9CBB-409B-A641-6DF0EF7EC59B}" destId="{62651151-B51E-491A-9179-1BAA2569AD55}" srcOrd="0" destOrd="0" parTransId="{5E3FC535-59FF-4122-9A54-FE4430B9E6BE}" sibTransId="{F2FD3550-FA13-454B-AC0A-8E16BF838FD9}"/>
    <dgm:cxn modelId="{DF4572B5-6C75-4678-AA37-A279B6E107D0}" type="presOf" srcId="{44FCF9C7-D6C9-4630-8ADD-EA1417FA2C7C}" destId="{0CA1E443-17DC-46C4-A8E9-963DFB4E4AB3}" srcOrd="0" destOrd="0" presId="urn:microsoft.com/office/officeart/2005/8/layout/process1"/>
    <dgm:cxn modelId="{1B1015BF-487F-42CD-BFBF-9A72D7C8BEFE}" type="presOf" srcId="{BD9AFF2C-FEB3-44F4-9E31-6951A25B7243}" destId="{2F66E9A6-DA81-44AB-A946-E47BAF7BC6C5}" srcOrd="0" destOrd="0" presId="urn:microsoft.com/office/officeart/2005/8/layout/process1"/>
    <dgm:cxn modelId="{002656DF-0D6C-4A9B-851A-F85A9732BC05}" type="presOf" srcId="{F2FD3550-FA13-454B-AC0A-8E16BF838FD9}" destId="{D1D5E242-1EF7-4418-B63B-502498455B2F}" srcOrd="1" destOrd="0" presId="urn:microsoft.com/office/officeart/2005/8/layout/process1"/>
    <dgm:cxn modelId="{891A67FB-CC66-4A45-B45B-32535A496A7E}" type="presOf" srcId="{39642DCB-FA29-4C76-A2D9-9F8738AADB4E}" destId="{C97BB108-8662-4317-BA83-6E7F83E3E595}" srcOrd="0" destOrd="0" presId="urn:microsoft.com/office/officeart/2005/8/layout/process1"/>
    <dgm:cxn modelId="{A5DE3B4D-CF48-42F7-B442-F883C69246F2}" type="presParOf" srcId="{17DE4BB6-49CA-4F88-89BC-CF8C9714920E}" destId="{F7EF3890-FBA3-486F-A614-5842DF9AF87D}" srcOrd="0" destOrd="0" presId="urn:microsoft.com/office/officeart/2005/8/layout/process1"/>
    <dgm:cxn modelId="{CF0B704E-F2A9-4D49-AAA9-CAA5E1246E0A}" type="presParOf" srcId="{17DE4BB6-49CA-4F88-89BC-CF8C9714920E}" destId="{6EF425BD-92A9-4D61-926E-A6D0D2669E14}" srcOrd="1" destOrd="0" presId="urn:microsoft.com/office/officeart/2005/8/layout/process1"/>
    <dgm:cxn modelId="{DC750BDA-59D4-4538-885D-D7091087003C}" type="presParOf" srcId="{6EF425BD-92A9-4D61-926E-A6D0D2669E14}" destId="{D1D5E242-1EF7-4418-B63B-502498455B2F}" srcOrd="0" destOrd="0" presId="urn:microsoft.com/office/officeart/2005/8/layout/process1"/>
    <dgm:cxn modelId="{1A8B1F4F-51DC-45F1-8346-A912FC59D8AD}" type="presParOf" srcId="{17DE4BB6-49CA-4F88-89BC-CF8C9714920E}" destId="{2F66E9A6-DA81-44AB-A946-E47BAF7BC6C5}" srcOrd="2" destOrd="0" presId="urn:microsoft.com/office/officeart/2005/8/layout/process1"/>
    <dgm:cxn modelId="{1A214FB3-3892-46E9-8703-B47E9264B1CF}" type="presParOf" srcId="{17DE4BB6-49CA-4F88-89BC-CF8C9714920E}" destId="{C97BB108-8662-4317-BA83-6E7F83E3E595}" srcOrd="3" destOrd="0" presId="urn:microsoft.com/office/officeart/2005/8/layout/process1"/>
    <dgm:cxn modelId="{CAA8CD73-EC00-4662-8D08-84BDCB256847}" type="presParOf" srcId="{C97BB108-8662-4317-BA83-6E7F83E3E595}" destId="{1C68C97F-1587-4D8C-A1A2-291AD2AA9CAD}" srcOrd="0" destOrd="0" presId="urn:microsoft.com/office/officeart/2005/8/layout/process1"/>
    <dgm:cxn modelId="{F75B1F07-1260-431A-877E-F15159C1FFBB}" type="presParOf" srcId="{17DE4BB6-49CA-4F88-89BC-CF8C9714920E}" destId="{0CA1E443-17DC-46C4-A8E9-963DFB4E4AB3}"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59D482-9CBB-409B-A641-6DF0EF7EC59B}" type="doc">
      <dgm:prSet loTypeId="urn:microsoft.com/office/officeart/2005/8/layout/process1" loCatId="process" qsTypeId="urn:microsoft.com/office/officeart/2005/8/quickstyle/simple4" qsCatId="simple" csTypeId="urn:microsoft.com/office/officeart/2005/8/colors/accent1_2" csCatId="accent1" phldr="1"/>
      <dgm:spPr/>
      <dgm:t>
        <a:bodyPr/>
        <a:lstStyle/>
        <a:p>
          <a:endParaRPr lang="en-US"/>
        </a:p>
      </dgm:t>
    </dgm:pt>
    <dgm:pt modelId="{62651151-B51E-491A-9179-1BAA2569AD55}">
      <dgm:prSet/>
      <dgm:spPr/>
      <dgm:t>
        <a:bodyPr/>
        <a:lstStyle/>
        <a:p>
          <a:pPr rtl="0"/>
          <a:r>
            <a:rPr lang="en-US" b="1" dirty="0">
              <a:latin typeface="Futura Md BT" pitchFamily="34" charset="0"/>
            </a:rPr>
            <a:t>Module 2</a:t>
          </a:r>
        </a:p>
      </dgm:t>
    </dgm:pt>
    <dgm:pt modelId="{5E3FC535-59FF-4122-9A54-FE4430B9E6BE}" type="parTrans" cxnId="{E08C2797-EE82-4584-85C3-BF5BAA013AEF}">
      <dgm:prSet/>
      <dgm:spPr/>
      <dgm:t>
        <a:bodyPr/>
        <a:lstStyle/>
        <a:p>
          <a:endParaRPr lang="en-US"/>
        </a:p>
      </dgm:t>
    </dgm:pt>
    <dgm:pt modelId="{F2FD3550-FA13-454B-AC0A-8E16BF838FD9}" type="sibTrans" cxnId="{E08C2797-EE82-4584-85C3-BF5BAA013AEF}">
      <dgm:prSet/>
      <dgm:spPr/>
      <dgm:t>
        <a:bodyPr/>
        <a:lstStyle/>
        <a:p>
          <a:endParaRPr lang="en-US"/>
        </a:p>
      </dgm:t>
    </dgm:pt>
    <dgm:pt modelId="{BD9AFF2C-FEB3-44F4-9E31-6951A25B7243}">
      <dgm:prSet custT="1"/>
      <dgm:spPr/>
      <dgm:t>
        <a:bodyPr/>
        <a:lstStyle/>
        <a:p>
          <a:pPr rtl="0"/>
          <a:r>
            <a:rPr lang="en-US" sz="2000" b="1" dirty="0">
              <a:latin typeface="Futura Md BT" pitchFamily="34" charset="0"/>
            </a:rPr>
            <a:t>FUNCTIONAL SKILLS</a:t>
          </a:r>
        </a:p>
      </dgm:t>
    </dgm:pt>
    <dgm:pt modelId="{7A29D727-9C6E-4457-B38F-9D92FDFF226F}" type="parTrans" cxnId="{33406450-C7EC-433C-97A4-11387EF62AA4}">
      <dgm:prSet/>
      <dgm:spPr/>
      <dgm:t>
        <a:bodyPr/>
        <a:lstStyle/>
        <a:p>
          <a:endParaRPr lang="en-US"/>
        </a:p>
      </dgm:t>
    </dgm:pt>
    <dgm:pt modelId="{39642DCB-FA29-4C76-A2D9-9F8738AADB4E}" type="sibTrans" cxnId="{33406450-C7EC-433C-97A4-11387EF62AA4}">
      <dgm:prSet/>
      <dgm:spPr/>
      <dgm:t>
        <a:bodyPr/>
        <a:lstStyle/>
        <a:p>
          <a:endParaRPr lang="en-US"/>
        </a:p>
      </dgm:t>
    </dgm:pt>
    <dgm:pt modelId="{44FCF9C7-D6C9-4630-8ADD-EA1417FA2C7C}">
      <dgm:prSet/>
      <dgm:spPr/>
      <dgm:t>
        <a:bodyPr/>
        <a:lstStyle/>
        <a:p>
          <a:pPr rtl="0"/>
          <a:r>
            <a:rPr lang="en-IN" b="1" dirty="0">
              <a:latin typeface="Futura Md BT" pitchFamily="34" charset="0"/>
            </a:rPr>
            <a:t>100 Hours</a:t>
          </a:r>
          <a:endParaRPr lang="en-US" b="1" dirty="0">
            <a:latin typeface="Futura Md BT" pitchFamily="34" charset="0"/>
          </a:endParaRPr>
        </a:p>
      </dgm:t>
    </dgm:pt>
    <dgm:pt modelId="{FEA7C441-7CE3-4839-B3D4-EAC9EC135ED6}" type="parTrans" cxnId="{9320C039-E5ED-4F0F-9274-12FE8380CF28}">
      <dgm:prSet/>
      <dgm:spPr/>
      <dgm:t>
        <a:bodyPr/>
        <a:lstStyle/>
        <a:p>
          <a:endParaRPr lang="en-US"/>
        </a:p>
      </dgm:t>
    </dgm:pt>
    <dgm:pt modelId="{00387478-5B7E-4F5F-8FD8-793D917B4A8E}" type="sibTrans" cxnId="{9320C039-E5ED-4F0F-9274-12FE8380CF28}">
      <dgm:prSet/>
      <dgm:spPr/>
      <dgm:t>
        <a:bodyPr/>
        <a:lstStyle/>
        <a:p>
          <a:endParaRPr lang="en-US"/>
        </a:p>
      </dgm:t>
    </dgm:pt>
    <dgm:pt modelId="{17DE4BB6-49CA-4F88-89BC-CF8C9714920E}" type="pres">
      <dgm:prSet presAssocID="{6F59D482-9CBB-409B-A641-6DF0EF7EC59B}" presName="Name0" presStyleCnt="0">
        <dgm:presLayoutVars>
          <dgm:dir/>
          <dgm:resizeHandles val="exact"/>
        </dgm:presLayoutVars>
      </dgm:prSet>
      <dgm:spPr/>
    </dgm:pt>
    <dgm:pt modelId="{F7EF3890-FBA3-486F-A614-5842DF9AF87D}" type="pres">
      <dgm:prSet presAssocID="{62651151-B51E-491A-9179-1BAA2569AD55}" presName="node" presStyleLbl="node1" presStyleIdx="0" presStyleCnt="3">
        <dgm:presLayoutVars>
          <dgm:bulletEnabled val="1"/>
        </dgm:presLayoutVars>
      </dgm:prSet>
      <dgm:spPr/>
    </dgm:pt>
    <dgm:pt modelId="{6EF425BD-92A9-4D61-926E-A6D0D2669E14}" type="pres">
      <dgm:prSet presAssocID="{F2FD3550-FA13-454B-AC0A-8E16BF838FD9}" presName="sibTrans" presStyleLbl="sibTrans2D1" presStyleIdx="0" presStyleCnt="2"/>
      <dgm:spPr/>
    </dgm:pt>
    <dgm:pt modelId="{D1D5E242-1EF7-4418-B63B-502498455B2F}" type="pres">
      <dgm:prSet presAssocID="{F2FD3550-FA13-454B-AC0A-8E16BF838FD9}" presName="connectorText" presStyleLbl="sibTrans2D1" presStyleIdx="0" presStyleCnt="2"/>
      <dgm:spPr/>
    </dgm:pt>
    <dgm:pt modelId="{2F66E9A6-DA81-44AB-A946-E47BAF7BC6C5}" type="pres">
      <dgm:prSet presAssocID="{BD9AFF2C-FEB3-44F4-9E31-6951A25B7243}" presName="node" presStyleLbl="node1" presStyleIdx="1" presStyleCnt="3" custScaleX="114675" custLinFactNeighborX="-276" custLinFactNeighborY="-30000">
        <dgm:presLayoutVars>
          <dgm:bulletEnabled val="1"/>
        </dgm:presLayoutVars>
      </dgm:prSet>
      <dgm:spPr/>
    </dgm:pt>
    <dgm:pt modelId="{C97BB108-8662-4317-BA83-6E7F83E3E595}" type="pres">
      <dgm:prSet presAssocID="{39642DCB-FA29-4C76-A2D9-9F8738AADB4E}" presName="sibTrans" presStyleLbl="sibTrans2D1" presStyleIdx="1" presStyleCnt="2"/>
      <dgm:spPr/>
    </dgm:pt>
    <dgm:pt modelId="{1C68C97F-1587-4D8C-A1A2-291AD2AA9CAD}" type="pres">
      <dgm:prSet presAssocID="{39642DCB-FA29-4C76-A2D9-9F8738AADB4E}" presName="connectorText" presStyleLbl="sibTrans2D1" presStyleIdx="1" presStyleCnt="2"/>
      <dgm:spPr/>
    </dgm:pt>
    <dgm:pt modelId="{0CA1E443-17DC-46C4-A8E9-963DFB4E4AB3}" type="pres">
      <dgm:prSet presAssocID="{44FCF9C7-D6C9-4630-8ADD-EA1417FA2C7C}" presName="node" presStyleLbl="node1" presStyleIdx="2" presStyleCnt="3">
        <dgm:presLayoutVars>
          <dgm:bulletEnabled val="1"/>
        </dgm:presLayoutVars>
      </dgm:prSet>
      <dgm:spPr/>
    </dgm:pt>
  </dgm:ptLst>
  <dgm:cxnLst>
    <dgm:cxn modelId="{9320C039-E5ED-4F0F-9274-12FE8380CF28}" srcId="{6F59D482-9CBB-409B-A641-6DF0EF7EC59B}" destId="{44FCF9C7-D6C9-4630-8ADD-EA1417FA2C7C}" srcOrd="2" destOrd="0" parTransId="{FEA7C441-7CE3-4839-B3D4-EAC9EC135ED6}" sibTransId="{00387478-5B7E-4F5F-8FD8-793D917B4A8E}"/>
    <dgm:cxn modelId="{FDD9EE43-9206-42C8-B4B0-6951D8C3915E}" type="presOf" srcId="{39642DCB-FA29-4C76-A2D9-9F8738AADB4E}" destId="{1C68C97F-1587-4D8C-A1A2-291AD2AA9CAD}" srcOrd="1" destOrd="0" presId="urn:microsoft.com/office/officeart/2005/8/layout/process1"/>
    <dgm:cxn modelId="{88FC2F70-16FC-4E2C-95F9-10DBE523AE29}" type="presOf" srcId="{6F59D482-9CBB-409B-A641-6DF0EF7EC59B}" destId="{17DE4BB6-49CA-4F88-89BC-CF8C9714920E}" srcOrd="0" destOrd="0" presId="urn:microsoft.com/office/officeart/2005/8/layout/process1"/>
    <dgm:cxn modelId="{33406450-C7EC-433C-97A4-11387EF62AA4}" srcId="{6F59D482-9CBB-409B-A641-6DF0EF7EC59B}" destId="{BD9AFF2C-FEB3-44F4-9E31-6951A25B7243}" srcOrd="1" destOrd="0" parTransId="{7A29D727-9C6E-4457-B38F-9D92FDFF226F}" sibTransId="{39642DCB-FA29-4C76-A2D9-9F8738AADB4E}"/>
    <dgm:cxn modelId="{64D1738E-1D3A-45CA-A60A-2D26340E6D65}" type="presOf" srcId="{F2FD3550-FA13-454B-AC0A-8E16BF838FD9}" destId="{6EF425BD-92A9-4D61-926E-A6D0D2669E14}" srcOrd="0" destOrd="0" presId="urn:microsoft.com/office/officeart/2005/8/layout/process1"/>
    <dgm:cxn modelId="{7E3B9390-1B28-41AE-929D-6A42786823A7}" type="presOf" srcId="{44FCF9C7-D6C9-4630-8ADD-EA1417FA2C7C}" destId="{0CA1E443-17DC-46C4-A8E9-963DFB4E4AB3}" srcOrd="0" destOrd="0" presId="urn:microsoft.com/office/officeart/2005/8/layout/process1"/>
    <dgm:cxn modelId="{E08C2797-EE82-4584-85C3-BF5BAA013AEF}" srcId="{6F59D482-9CBB-409B-A641-6DF0EF7EC59B}" destId="{62651151-B51E-491A-9179-1BAA2569AD55}" srcOrd="0" destOrd="0" parTransId="{5E3FC535-59FF-4122-9A54-FE4430B9E6BE}" sibTransId="{F2FD3550-FA13-454B-AC0A-8E16BF838FD9}"/>
    <dgm:cxn modelId="{F25A39AD-F204-4E0B-BA9F-187400DD6910}" type="presOf" srcId="{BD9AFF2C-FEB3-44F4-9E31-6951A25B7243}" destId="{2F66E9A6-DA81-44AB-A946-E47BAF7BC6C5}" srcOrd="0" destOrd="0" presId="urn:microsoft.com/office/officeart/2005/8/layout/process1"/>
    <dgm:cxn modelId="{F74A32AE-F5EB-4A56-A8CC-0193095493AA}" type="presOf" srcId="{F2FD3550-FA13-454B-AC0A-8E16BF838FD9}" destId="{D1D5E242-1EF7-4418-B63B-502498455B2F}" srcOrd="1" destOrd="0" presId="urn:microsoft.com/office/officeart/2005/8/layout/process1"/>
    <dgm:cxn modelId="{088D13B8-2273-4F66-9583-8EEB397F715D}" type="presOf" srcId="{62651151-B51E-491A-9179-1BAA2569AD55}" destId="{F7EF3890-FBA3-486F-A614-5842DF9AF87D}" srcOrd="0" destOrd="0" presId="urn:microsoft.com/office/officeart/2005/8/layout/process1"/>
    <dgm:cxn modelId="{408789F9-CEF0-4AAE-B6B8-92CF933DAC42}" type="presOf" srcId="{39642DCB-FA29-4C76-A2D9-9F8738AADB4E}" destId="{C97BB108-8662-4317-BA83-6E7F83E3E595}" srcOrd="0" destOrd="0" presId="urn:microsoft.com/office/officeart/2005/8/layout/process1"/>
    <dgm:cxn modelId="{6CC63EF3-1875-4449-8702-23F9B4F2C780}" type="presParOf" srcId="{17DE4BB6-49CA-4F88-89BC-CF8C9714920E}" destId="{F7EF3890-FBA3-486F-A614-5842DF9AF87D}" srcOrd="0" destOrd="0" presId="urn:microsoft.com/office/officeart/2005/8/layout/process1"/>
    <dgm:cxn modelId="{F0D6290B-C91A-4108-B194-9355CE34F6AB}" type="presParOf" srcId="{17DE4BB6-49CA-4F88-89BC-CF8C9714920E}" destId="{6EF425BD-92A9-4D61-926E-A6D0D2669E14}" srcOrd="1" destOrd="0" presId="urn:microsoft.com/office/officeart/2005/8/layout/process1"/>
    <dgm:cxn modelId="{9A1BF857-43E2-43CF-BC1A-1BA9B03D2E57}" type="presParOf" srcId="{6EF425BD-92A9-4D61-926E-A6D0D2669E14}" destId="{D1D5E242-1EF7-4418-B63B-502498455B2F}" srcOrd="0" destOrd="0" presId="urn:microsoft.com/office/officeart/2005/8/layout/process1"/>
    <dgm:cxn modelId="{54B8F997-95AF-4DE8-93AC-7AB7CA75B790}" type="presParOf" srcId="{17DE4BB6-49CA-4F88-89BC-CF8C9714920E}" destId="{2F66E9A6-DA81-44AB-A946-E47BAF7BC6C5}" srcOrd="2" destOrd="0" presId="urn:microsoft.com/office/officeart/2005/8/layout/process1"/>
    <dgm:cxn modelId="{DF4F023B-45E2-470C-A417-B1FB63D08206}" type="presParOf" srcId="{17DE4BB6-49CA-4F88-89BC-CF8C9714920E}" destId="{C97BB108-8662-4317-BA83-6E7F83E3E595}" srcOrd="3" destOrd="0" presId="urn:microsoft.com/office/officeart/2005/8/layout/process1"/>
    <dgm:cxn modelId="{43BB0670-A546-405A-A735-93396CB82965}" type="presParOf" srcId="{C97BB108-8662-4317-BA83-6E7F83E3E595}" destId="{1C68C97F-1587-4D8C-A1A2-291AD2AA9CAD}" srcOrd="0" destOrd="0" presId="urn:microsoft.com/office/officeart/2005/8/layout/process1"/>
    <dgm:cxn modelId="{4B89EBB1-3BAC-4229-804B-337368A6BFE0}" type="presParOf" srcId="{17DE4BB6-49CA-4F88-89BC-CF8C9714920E}" destId="{0CA1E443-17DC-46C4-A8E9-963DFB4E4AB3}"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59D482-9CBB-409B-A641-6DF0EF7EC59B}" type="doc">
      <dgm:prSet loTypeId="urn:microsoft.com/office/officeart/2005/8/layout/process1" loCatId="process" qsTypeId="urn:microsoft.com/office/officeart/2005/8/quickstyle/simple3" qsCatId="simple" csTypeId="urn:microsoft.com/office/officeart/2005/8/colors/accent1_2" csCatId="accent1" phldr="1"/>
      <dgm:spPr/>
      <dgm:t>
        <a:bodyPr/>
        <a:lstStyle/>
        <a:p>
          <a:endParaRPr lang="en-US"/>
        </a:p>
      </dgm:t>
    </dgm:pt>
    <dgm:pt modelId="{62651151-B51E-491A-9179-1BAA2569AD55}">
      <dgm:prSet/>
      <dgm:spPr/>
      <dgm:t>
        <a:bodyPr/>
        <a:lstStyle/>
        <a:p>
          <a:pPr rtl="0"/>
          <a:r>
            <a:rPr lang="en-US" b="1" dirty="0">
              <a:latin typeface="Futura Md BT" pitchFamily="34" charset="0"/>
            </a:rPr>
            <a:t>Module 3</a:t>
          </a:r>
        </a:p>
      </dgm:t>
    </dgm:pt>
    <dgm:pt modelId="{5E3FC535-59FF-4122-9A54-FE4430B9E6BE}" type="parTrans" cxnId="{E08C2797-EE82-4584-85C3-BF5BAA013AEF}">
      <dgm:prSet/>
      <dgm:spPr/>
      <dgm:t>
        <a:bodyPr/>
        <a:lstStyle/>
        <a:p>
          <a:endParaRPr lang="en-US"/>
        </a:p>
      </dgm:t>
    </dgm:pt>
    <dgm:pt modelId="{F2FD3550-FA13-454B-AC0A-8E16BF838FD9}" type="sibTrans" cxnId="{E08C2797-EE82-4584-85C3-BF5BAA013AEF}">
      <dgm:prSet/>
      <dgm:spPr/>
      <dgm:t>
        <a:bodyPr/>
        <a:lstStyle/>
        <a:p>
          <a:endParaRPr lang="en-US"/>
        </a:p>
      </dgm:t>
    </dgm:pt>
    <dgm:pt modelId="{BD9AFF2C-FEB3-44F4-9E31-6951A25B7243}">
      <dgm:prSet custT="1"/>
      <dgm:spPr/>
      <dgm:t>
        <a:bodyPr/>
        <a:lstStyle/>
        <a:p>
          <a:pPr algn="ctr" rtl="0"/>
          <a:r>
            <a:rPr lang="en-US" sz="2000" b="1" dirty="0">
              <a:latin typeface="Futura Md BT" pitchFamily="34" charset="0"/>
            </a:rPr>
            <a:t>SPECIALIZATION</a:t>
          </a:r>
        </a:p>
        <a:p>
          <a:pPr algn="l" rtl="0"/>
          <a:r>
            <a:rPr lang="en-US" sz="1200" b="1" dirty="0">
              <a:latin typeface="Futura Md BT" pitchFamily="34" charset="0"/>
            </a:rPr>
            <a:t>Participants can choose 1 specialization</a:t>
          </a:r>
        </a:p>
      </dgm:t>
    </dgm:pt>
    <dgm:pt modelId="{7A29D727-9C6E-4457-B38F-9D92FDFF226F}" type="parTrans" cxnId="{33406450-C7EC-433C-97A4-11387EF62AA4}">
      <dgm:prSet/>
      <dgm:spPr/>
      <dgm:t>
        <a:bodyPr/>
        <a:lstStyle/>
        <a:p>
          <a:endParaRPr lang="en-US"/>
        </a:p>
      </dgm:t>
    </dgm:pt>
    <dgm:pt modelId="{39642DCB-FA29-4C76-A2D9-9F8738AADB4E}" type="sibTrans" cxnId="{33406450-C7EC-433C-97A4-11387EF62AA4}">
      <dgm:prSet/>
      <dgm:spPr/>
      <dgm:t>
        <a:bodyPr/>
        <a:lstStyle/>
        <a:p>
          <a:endParaRPr lang="en-US"/>
        </a:p>
      </dgm:t>
    </dgm:pt>
    <dgm:pt modelId="{44FCF9C7-D6C9-4630-8ADD-EA1417FA2C7C}">
      <dgm:prSet/>
      <dgm:spPr/>
      <dgm:t>
        <a:bodyPr/>
        <a:lstStyle/>
        <a:p>
          <a:pPr rtl="0"/>
          <a:r>
            <a:rPr lang="en-IN" b="1" dirty="0">
              <a:latin typeface="Futura Md BT" pitchFamily="34" charset="0"/>
            </a:rPr>
            <a:t>50 Hours</a:t>
          </a:r>
          <a:endParaRPr lang="en-US" b="1" dirty="0">
            <a:latin typeface="Futura Md BT" pitchFamily="34" charset="0"/>
          </a:endParaRPr>
        </a:p>
      </dgm:t>
    </dgm:pt>
    <dgm:pt modelId="{FEA7C441-7CE3-4839-B3D4-EAC9EC135ED6}" type="parTrans" cxnId="{9320C039-E5ED-4F0F-9274-12FE8380CF28}">
      <dgm:prSet/>
      <dgm:spPr/>
      <dgm:t>
        <a:bodyPr/>
        <a:lstStyle/>
        <a:p>
          <a:endParaRPr lang="en-US"/>
        </a:p>
      </dgm:t>
    </dgm:pt>
    <dgm:pt modelId="{00387478-5B7E-4F5F-8FD8-793D917B4A8E}" type="sibTrans" cxnId="{9320C039-E5ED-4F0F-9274-12FE8380CF28}">
      <dgm:prSet/>
      <dgm:spPr/>
      <dgm:t>
        <a:bodyPr/>
        <a:lstStyle/>
        <a:p>
          <a:endParaRPr lang="en-US"/>
        </a:p>
      </dgm:t>
    </dgm:pt>
    <dgm:pt modelId="{17DE4BB6-49CA-4F88-89BC-CF8C9714920E}" type="pres">
      <dgm:prSet presAssocID="{6F59D482-9CBB-409B-A641-6DF0EF7EC59B}" presName="Name0" presStyleCnt="0">
        <dgm:presLayoutVars>
          <dgm:dir/>
          <dgm:resizeHandles val="exact"/>
        </dgm:presLayoutVars>
      </dgm:prSet>
      <dgm:spPr/>
    </dgm:pt>
    <dgm:pt modelId="{F7EF3890-FBA3-486F-A614-5842DF9AF87D}" type="pres">
      <dgm:prSet presAssocID="{62651151-B51E-491A-9179-1BAA2569AD55}" presName="node" presStyleLbl="node1" presStyleIdx="0" presStyleCnt="3">
        <dgm:presLayoutVars>
          <dgm:bulletEnabled val="1"/>
        </dgm:presLayoutVars>
      </dgm:prSet>
      <dgm:spPr/>
    </dgm:pt>
    <dgm:pt modelId="{6EF425BD-92A9-4D61-926E-A6D0D2669E14}" type="pres">
      <dgm:prSet presAssocID="{F2FD3550-FA13-454B-AC0A-8E16BF838FD9}" presName="sibTrans" presStyleLbl="sibTrans2D1" presStyleIdx="0" presStyleCnt="2"/>
      <dgm:spPr/>
    </dgm:pt>
    <dgm:pt modelId="{D1D5E242-1EF7-4418-B63B-502498455B2F}" type="pres">
      <dgm:prSet presAssocID="{F2FD3550-FA13-454B-AC0A-8E16BF838FD9}" presName="connectorText" presStyleLbl="sibTrans2D1" presStyleIdx="0" presStyleCnt="2"/>
      <dgm:spPr/>
    </dgm:pt>
    <dgm:pt modelId="{2F66E9A6-DA81-44AB-A946-E47BAF7BC6C5}" type="pres">
      <dgm:prSet presAssocID="{BD9AFF2C-FEB3-44F4-9E31-6951A25B7243}" presName="node" presStyleLbl="node1" presStyleIdx="1" presStyleCnt="3" custScaleX="154278">
        <dgm:presLayoutVars>
          <dgm:bulletEnabled val="1"/>
        </dgm:presLayoutVars>
      </dgm:prSet>
      <dgm:spPr/>
    </dgm:pt>
    <dgm:pt modelId="{C97BB108-8662-4317-BA83-6E7F83E3E595}" type="pres">
      <dgm:prSet presAssocID="{39642DCB-FA29-4C76-A2D9-9F8738AADB4E}" presName="sibTrans" presStyleLbl="sibTrans2D1" presStyleIdx="1" presStyleCnt="2"/>
      <dgm:spPr/>
    </dgm:pt>
    <dgm:pt modelId="{1C68C97F-1587-4D8C-A1A2-291AD2AA9CAD}" type="pres">
      <dgm:prSet presAssocID="{39642DCB-FA29-4C76-A2D9-9F8738AADB4E}" presName="connectorText" presStyleLbl="sibTrans2D1" presStyleIdx="1" presStyleCnt="2"/>
      <dgm:spPr/>
    </dgm:pt>
    <dgm:pt modelId="{0CA1E443-17DC-46C4-A8E9-963DFB4E4AB3}" type="pres">
      <dgm:prSet presAssocID="{44FCF9C7-D6C9-4630-8ADD-EA1417FA2C7C}" presName="node" presStyleLbl="node1" presStyleIdx="2" presStyleCnt="3">
        <dgm:presLayoutVars>
          <dgm:bulletEnabled val="1"/>
        </dgm:presLayoutVars>
      </dgm:prSet>
      <dgm:spPr/>
    </dgm:pt>
  </dgm:ptLst>
  <dgm:cxnLst>
    <dgm:cxn modelId="{BA8E5005-8B00-491C-A96C-36C0E9E99B3F}" type="presOf" srcId="{BD9AFF2C-FEB3-44F4-9E31-6951A25B7243}" destId="{2F66E9A6-DA81-44AB-A946-E47BAF7BC6C5}" srcOrd="0" destOrd="0" presId="urn:microsoft.com/office/officeart/2005/8/layout/process1"/>
    <dgm:cxn modelId="{6AFD5410-7E6F-49DE-9A5D-1B9205CEEAEC}" type="presOf" srcId="{F2FD3550-FA13-454B-AC0A-8E16BF838FD9}" destId="{D1D5E242-1EF7-4418-B63B-502498455B2F}" srcOrd="1" destOrd="0" presId="urn:microsoft.com/office/officeart/2005/8/layout/process1"/>
    <dgm:cxn modelId="{BCB6BB35-9D21-45EC-8C59-0E0B9A190285}" type="presOf" srcId="{6F59D482-9CBB-409B-A641-6DF0EF7EC59B}" destId="{17DE4BB6-49CA-4F88-89BC-CF8C9714920E}" srcOrd="0" destOrd="0" presId="urn:microsoft.com/office/officeart/2005/8/layout/process1"/>
    <dgm:cxn modelId="{9320C039-E5ED-4F0F-9274-12FE8380CF28}" srcId="{6F59D482-9CBB-409B-A641-6DF0EF7EC59B}" destId="{44FCF9C7-D6C9-4630-8ADD-EA1417FA2C7C}" srcOrd="2" destOrd="0" parTransId="{FEA7C441-7CE3-4839-B3D4-EAC9EC135ED6}" sibTransId="{00387478-5B7E-4F5F-8FD8-793D917B4A8E}"/>
    <dgm:cxn modelId="{33406450-C7EC-433C-97A4-11387EF62AA4}" srcId="{6F59D482-9CBB-409B-A641-6DF0EF7EC59B}" destId="{BD9AFF2C-FEB3-44F4-9E31-6951A25B7243}" srcOrd="1" destOrd="0" parTransId="{7A29D727-9C6E-4457-B38F-9D92FDFF226F}" sibTransId="{39642DCB-FA29-4C76-A2D9-9F8738AADB4E}"/>
    <dgm:cxn modelId="{6869767F-A46B-4DD3-B9C0-832BC051222E}" type="presOf" srcId="{39642DCB-FA29-4C76-A2D9-9F8738AADB4E}" destId="{C97BB108-8662-4317-BA83-6E7F83E3E595}" srcOrd="0" destOrd="0" presId="urn:microsoft.com/office/officeart/2005/8/layout/process1"/>
    <dgm:cxn modelId="{72443488-B4FB-4781-BD83-91225D323136}" type="presOf" srcId="{44FCF9C7-D6C9-4630-8ADD-EA1417FA2C7C}" destId="{0CA1E443-17DC-46C4-A8E9-963DFB4E4AB3}" srcOrd="0" destOrd="0" presId="urn:microsoft.com/office/officeart/2005/8/layout/process1"/>
    <dgm:cxn modelId="{1258148B-D17E-4D93-9C38-2021C4B8C197}" type="presOf" srcId="{62651151-B51E-491A-9179-1BAA2569AD55}" destId="{F7EF3890-FBA3-486F-A614-5842DF9AF87D}" srcOrd="0" destOrd="0" presId="urn:microsoft.com/office/officeart/2005/8/layout/process1"/>
    <dgm:cxn modelId="{E08C2797-EE82-4584-85C3-BF5BAA013AEF}" srcId="{6F59D482-9CBB-409B-A641-6DF0EF7EC59B}" destId="{62651151-B51E-491A-9179-1BAA2569AD55}" srcOrd="0" destOrd="0" parTransId="{5E3FC535-59FF-4122-9A54-FE4430B9E6BE}" sibTransId="{F2FD3550-FA13-454B-AC0A-8E16BF838FD9}"/>
    <dgm:cxn modelId="{A3382EBF-1508-45AF-8799-1A13D77AF928}" type="presOf" srcId="{F2FD3550-FA13-454B-AC0A-8E16BF838FD9}" destId="{6EF425BD-92A9-4D61-926E-A6D0D2669E14}" srcOrd="0" destOrd="0" presId="urn:microsoft.com/office/officeart/2005/8/layout/process1"/>
    <dgm:cxn modelId="{E22E1BC3-8048-4F3A-9B0D-CE5A78504EA9}" type="presOf" srcId="{39642DCB-FA29-4C76-A2D9-9F8738AADB4E}" destId="{1C68C97F-1587-4D8C-A1A2-291AD2AA9CAD}" srcOrd="1" destOrd="0" presId="urn:microsoft.com/office/officeart/2005/8/layout/process1"/>
    <dgm:cxn modelId="{235B3C2A-FEB8-41C0-875A-BD13ED2A9E53}" type="presParOf" srcId="{17DE4BB6-49CA-4F88-89BC-CF8C9714920E}" destId="{F7EF3890-FBA3-486F-A614-5842DF9AF87D}" srcOrd="0" destOrd="0" presId="urn:microsoft.com/office/officeart/2005/8/layout/process1"/>
    <dgm:cxn modelId="{63D074FF-3820-402F-85B4-23F4DD2CAE80}" type="presParOf" srcId="{17DE4BB6-49CA-4F88-89BC-CF8C9714920E}" destId="{6EF425BD-92A9-4D61-926E-A6D0D2669E14}" srcOrd="1" destOrd="0" presId="urn:microsoft.com/office/officeart/2005/8/layout/process1"/>
    <dgm:cxn modelId="{50556AAC-699B-4673-B413-A4BCE8A0D20F}" type="presParOf" srcId="{6EF425BD-92A9-4D61-926E-A6D0D2669E14}" destId="{D1D5E242-1EF7-4418-B63B-502498455B2F}" srcOrd="0" destOrd="0" presId="urn:microsoft.com/office/officeart/2005/8/layout/process1"/>
    <dgm:cxn modelId="{DE488184-86C3-4FC2-8B7E-A74FC231D502}" type="presParOf" srcId="{17DE4BB6-49CA-4F88-89BC-CF8C9714920E}" destId="{2F66E9A6-DA81-44AB-A946-E47BAF7BC6C5}" srcOrd="2" destOrd="0" presId="urn:microsoft.com/office/officeart/2005/8/layout/process1"/>
    <dgm:cxn modelId="{7E447E6C-AF56-404A-BA45-0E8FFEA8A797}" type="presParOf" srcId="{17DE4BB6-49CA-4F88-89BC-CF8C9714920E}" destId="{C97BB108-8662-4317-BA83-6E7F83E3E595}" srcOrd="3" destOrd="0" presId="urn:microsoft.com/office/officeart/2005/8/layout/process1"/>
    <dgm:cxn modelId="{1E4806C0-26D3-41B3-8918-BFDC0D2F6B32}" type="presParOf" srcId="{C97BB108-8662-4317-BA83-6E7F83E3E595}" destId="{1C68C97F-1587-4D8C-A1A2-291AD2AA9CAD}" srcOrd="0" destOrd="0" presId="urn:microsoft.com/office/officeart/2005/8/layout/process1"/>
    <dgm:cxn modelId="{87308304-BC64-4758-B389-FEB024570FDE}" type="presParOf" srcId="{17DE4BB6-49CA-4F88-89BC-CF8C9714920E}" destId="{0CA1E443-17DC-46C4-A8E9-963DFB4E4AB3}" srcOrd="4"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59D482-9CBB-409B-A641-6DF0EF7EC59B}" type="doc">
      <dgm:prSet loTypeId="urn:microsoft.com/office/officeart/2005/8/layout/process1" loCatId="process" qsTypeId="urn:microsoft.com/office/officeart/2005/8/quickstyle/simple4" qsCatId="simple" csTypeId="urn:microsoft.com/office/officeart/2005/8/colors/accent1_2" csCatId="accent1" phldr="1"/>
      <dgm:spPr/>
      <dgm:t>
        <a:bodyPr/>
        <a:lstStyle/>
        <a:p>
          <a:endParaRPr lang="en-US"/>
        </a:p>
      </dgm:t>
    </dgm:pt>
    <dgm:pt modelId="{62651151-B51E-491A-9179-1BAA2569AD55}">
      <dgm:prSet/>
      <dgm:spPr/>
      <dgm:t>
        <a:bodyPr/>
        <a:lstStyle/>
        <a:p>
          <a:pPr rtl="0"/>
          <a:r>
            <a:rPr lang="en-US" b="1" dirty="0">
              <a:latin typeface="Futura Md BT" pitchFamily="34" charset="0"/>
            </a:rPr>
            <a:t>Module 4</a:t>
          </a:r>
        </a:p>
      </dgm:t>
    </dgm:pt>
    <dgm:pt modelId="{5E3FC535-59FF-4122-9A54-FE4430B9E6BE}" type="parTrans" cxnId="{E08C2797-EE82-4584-85C3-BF5BAA013AEF}">
      <dgm:prSet/>
      <dgm:spPr/>
      <dgm:t>
        <a:bodyPr/>
        <a:lstStyle/>
        <a:p>
          <a:endParaRPr lang="en-US"/>
        </a:p>
      </dgm:t>
    </dgm:pt>
    <dgm:pt modelId="{F2FD3550-FA13-454B-AC0A-8E16BF838FD9}" type="sibTrans" cxnId="{E08C2797-EE82-4584-85C3-BF5BAA013AEF}">
      <dgm:prSet/>
      <dgm:spPr/>
      <dgm:t>
        <a:bodyPr/>
        <a:lstStyle/>
        <a:p>
          <a:endParaRPr lang="en-US"/>
        </a:p>
      </dgm:t>
    </dgm:pt>
    <dgm:pt modelId="{BD9AFF2C-FEB3-44F4-9E31-6951A25B7243}">
      <dgm:prSet custT="1"/>
      <dgm:spPr/>
      <dgm:t>
        <a:bodyPr/>
        <a:lstStyle/>
        <a:p>
          <a:pPr rtl="0"/>
          <a:r>
            <a:rPr lang="en-US" sz="1800" b="1" dirty="0">
              <a:latin typeface="Futura Md BT" pitchFamily="34" charset="0"/>
            </a:rPr>
            <a:t>CONTEMPORARY SUBJECTS, TOOLS &amp; TECHNIQUES</a:t>
          </a:r>
        </a:p>
      </dgm:t>
    </dgm:pt>
    <dgm:pt modelId="{7A29D727-9C6E-4457-B38F-9D92FDFF226F}" type="parTrans" cxnId="{33406450-C7EC-433C-97A4-11387EF62AA4}">
      <dgm:prSet/>
      <dgm:spPr/>
      <dgm:t>
        <a:bodyPr/>
        <a:lstStyle/>
        <a:p>
          <a:endParaRPr lang="en-US"/>
        </a:p>
      </dgm:t>
    </dgm:pt>
    <dgm:pt modelId="{39642DCB-FA29-4C76-A2D9-9F8738AADB4E}" type="sibTrans" cxnId="{33406450-C7EC-433C-97A4-11387EF62AA4}">
      <dgm:prSet/>
      <dgm:spPr/>
      <dgm:t>
        <a:bodyPr/>
        <a:lstStyle/>
        <a:p>
          <a:endParaRPr lang="en-US"/>
        </a:p>
      </dgm:t>
    </dgm:pt>
    <dgm:pt modelId="{44FCF9C7-D6C9-4630-8ADD-EA1417FA2C7C}">
      <dgm:prSet/>
      <dgm:spPr/>
      <dgm:t>
        <a:bodyPr/>
        <a:lstStyle/>
        <a:p>
          <a:pPr rtl="0"/>
          <a:r>
            <a:rPr lang="en-IN" b="1" dirty="0">
              <a:latin typeface="Futura Md BT" pitchFamily="34" charset="0"/>
            </a:rPr>
            <a:t>60 Hours</a:t>
          </a:r>
          <a:endParaRPr lang="en-US" b="1" dirty="0">
            <a:latin typeface="Futura Md BT" pitchFamily="34" charset="0"/>
          </a:endParaRPr>
        </a:p>
      </dgm:t>
    </dgm:pt>
    <dgm:pt modelId="{FEA7C441-7CE3-4839-B3D4-EAC9EC135ED6}" type="parTrans" cxnId="{9320C039-E5ED-4F0F-9274-12FE8380CF28}">
      <dgm:prSet/>
      <dgm:spPr/>
      <dgm:t>
        <a:bodyPr/>
        <a:lstStyle/>
        <a:p>
          <a:endParaRPr lang="en-US"/>
        </a:p>
      </dgm:t>
    </dgm:pt>
    <dgm:pt modelId="{00387478-5B7E-4F5F-8FD8-793D917B4A8E}" type="sibTrans" cxnId="{9320C039-E5ED-4F0F-9274-12FE8380CF28}">
      <dgm:prSet/>
      <dgm:spPr/>
      <dgm:t>
        <a:bodyPr/>
        <a:lstStyle/>
        <a:p>
          <a:endParaRPr lang="en-US"/>
        </a:p>
      </dgm:t>
    </dgm:pt>
    <dgm:pt modelId="{17DE4BB6-49CA-4F88-89BC-CF8C9714920E}" type="pres">
      <dgm:prSet presAssocID="{6F59D482-9CBB-409B-A641-6DF0EF7EC59B}" presName="Name0" presStyleCnt="0">
        <dgm:presLayoutVars>
          <dgm:dir/>
          <dgm:resizeHandles val="exact"/>
        </dgm:presLayoutVars>
      </dgm:prSet>
      <dgm:spPr/>
    </dgm:pt>
    <dgm:pt modelId="{F7EF3890-FBA3-486F-A614-5842DF9AF87D}" type="pres">
      <dgm:prSet presAssocID="{62651151-B51E-491A-9179-1BAA2569AD55}" presName="node" presStyleLbl="node1" presStyleIdx="0" presStyleCnt="3">
        <dgm:presLayoutVars>
          <dgm:bulletEnabled val="1"/>
        </dgm:presLayoutVars>
      </dgm:prSet>
      <dgm:spPr/>
    </dgm:pt>
    <dgm:pt modelId="{6EF425BD-92A9-4D61-926E-A6D0D2669E14}" type="pres">
      <dgm:prSet presAssocID="{F2FD3550-FA13-454B-AC0A-8E16BF838FD9}" presName="sibTrans" presStyleLbl="sibTrans2D1" presStyleIdx="0" presStyleCnt="2"/>
      <dgm:spPr/>
    </dgm:pt>
    <dgm:pt modelId="{D1D5E242-1EF7-4418-B63B-502498455B2F}" type="pres">
      <dgm:prSet presAssocID="{F2FD3550-FA13-454B-AC0A-8E16BF838FD9}" presName="connectorText" presStyleLbl="sibTrans2D1" presStyleIdx="0" presStyleCnt="2"/>
      <dgm:spPr/>
    </dgm:pt>
    <dgm:pt modelId="{2F66E9A6-DA81-44AB-A946-E47BAF7BC6C5}" type="pres">
      <dgm:prSet presAssocID="{BD9AFF2C-FEB3-44F4-9E31-6951A25B7243}" presName="node" presStyleLbl="node1" presStyleIdx="1" presStyleCnt="3" custScaleX="169025">
        <dgm:presLayoutVars>
          <dgm:bulletEnabled val="1"/>
        </dgm:presLayoutVars>
      </dgm:prSet>
      <dgm:spPr/>
    </dgm:pt>
    <dgm:pt modelId="{C97BB108-8662-4317-BA83-6E7F83E3E595}" type="pres">
      <dgm:prSet presAssocID="{39642DCB-FA29-4C76-A2D9-9F8738AADB4E}" presName="sibTrans" presStyleLbl="sibTrans2D1" presStyleIdx="1" presStyleCnt="2"/>
      <dgm:spPr/>
    </dgm:pt>
    <dgm:pt modelId="{1C68C97F-1587-4D8C-A1A2-291AD2AA9CAD}" type="pres">
      <dgm:prSet presAssocID="{39642DCB-FA29-4C76-A2D9-9F8738AADB4E}" presName="connectorText" presStyleLbl="sibTrans2D1" presStyleIdx="1" presStyleCnt="2"/>
      <dgm:spPr/>
    </dgm:pt>
    <dgm:pt modelId="{0CA1E443-17DC-46C4-A8E9-963DFB4E4AB3}" type="pres">
      <dgm:prSet presAssocID="{44FCF9C7-D6C9-4630-8ADD-EA1417FA2C7C}" presName="node" presStyleLbl="node1" presStyleIdx="2" presStyleCnt="3">
        <dgm:presLayoutVars>
          <dgm:bulletEnabled val="1"/>
        </dgm:presLayoutVars>
      </dgm:prSet>
      <dgm:spPr/>
    </dgm:pt>
  </dgm:ptLst>
  <dgm:cxnLst>
    <dgm:cxn modelId="{6B637E12-5FBA-4FF1-AE9E-041A0C8C48A3}" type="presOf" srcId="{44FCF9C7-D6C9-4630-8ADD-EA1417FA2C7C}" destId="{0CA1E443-17DC-46C4-A8E9-963DFB4E4AB3}" srcOrd="0" destOrd="0" presId="urn:microsoft.com/office/officeart/2005/8/layout/process1"/>
    <dgm:cxn modelId="{61E87D20-81C3-4485-B545-10751232729A}" type="presOf" srcId="{F2FD3550-FA13-454B-AC0A-8E16BF838FD9}" destId="{D1D5E242-1EF7-4418-B63B-502498455B2F}" srcOrd="1" destOrd="0" presId="urn:microsoft.com/office/officeart/2005/8/layout/process1"/>
    <dgm:cxn modelId="{9320C039-E5ED-4F0F-9274-12FE8380CF28}" srcId="{6F59D482-9CBB-409B-A641-6DF0EF7EC59B}" destId="{44FCF9C7-D6C9-4630-8ADD-EA1417FA2C7C}" srcOrd="2" destOrd="0" parTransId="{FEA7C441-7CE3-4839-B3D4-EAC9EC135ED6}" sibTransId="{00387478-5B7E-4F5F-8FD8-793D917B4A8E}"/>
    <dgm:cxn modelId="{33406450-C7EC-433C-97A4-11387EF62AA4}" srcId="{6F59D482-9CBB-409B-A641-6DF0EF7EC59B}" destId="{BD9AFF2C-FEB3-44F4-9E31-6951A25B7243}" srcOrd="1" destOrd="0" parTransId="{7A29D727-9C6E-4457-B38F-9D92FDFF226F}" sibTransId="{39642DCB-FA29-4C76-A2D9-9F8738AADB4E}"/>
    <dgm:cxn modelId="{B3842157-F255-4AD4-B188-2C0E79D0001B}" type="presOf" srcId="{62651151-B51E-491A-9179-1BAA2569AD55}" destId="{F7EF3890-FBA3-486F-A614-5842DF9AF87D}" srcOrd="0" destOrd="0" presId="urn:microsoft.com/office/officeart/2005/8/layout/process1"/>
    <dgm:cxn modelId="{7160D958-0AA8-4EDC-80B3-62C543D6ED82}" type="presOf" srcId="{39642DCB-FA29-4C76-A2D9-9F8738AADB4E}" destId="{1C68C97F-1587-4D8C-A1A2-291AD2AA9CAD}" srcOrd="1" destOrd="0" presId="urn:microsoft.com/office/officeart/2005/8/layout/process1"/>
    <dgm:cxn modelId="{B051A27C-E157-4FBA-B1E9-2589B7F71941}" type="presOf" srcId="{BD9AFF2C-FEB3-44F4-9E31-6951A25B7243}" destId="{2F66E9A6-DA81-44AB-A946-E47BAF7BC6C5}" srcOrd="0" destOrd="0" presId="urn:microsoft.com/office/officeart/2005/8/layout/process1"/>
    <dgm:cxn modelId="{E08C2797-EE82-4584-85C3-BF5BAA013AEF}" srcId="{6F59D482-9CBB-409B-A641-6DF0EF7EC59B}" destId="{62651151-B51E-491A-9179-1BAA2569AD55}" srcOrd="0" destOrd="0" parTransId="{5E3FC535-59FF-4122-9A54-FE4430B9E6BE}" sibTransId="{F2FD3550-FA13-454B-AC0A-8E16BF838FD9}"/>
    <dgm:cxn modelId="{C964E5C7-479B-4CD8-AE84-14F0E6BE6C6D}" type="presOf" srcId="{F2FD3550-FA13-454B-AC0A-8E16BF838FD9}" destId="{6EF425BD-92A9-4D61-926E-A6D0D2669E14}" srcOrd="0" destOrd="0" presId="urn:microsoft.com/office/officeart/2005/8/layout/process1"/>
    <dgm:cxn modelId="{3217A0D6-EC7D-4C61-80EF-4F719C7FE3F8}" type="presOf" srcId="{39642DCB-FA29-4C76-A2D9-9F8738AADB4E}" destId="{C97BB108-8662-4317-BA83-6E7F83E3E595}" srcOrd="0" destOrd="0" presId="urn:microsoft.com/office/officeart/2005/8/layout/process1"/>
    <dgm:cxn modelId="{711A91E2-7F2C-4D89-A374-FAADA5A3B186}" type="presOf" srcId="{6F59D482-9CBB-409B-A641-6DF0EF7EC59B}" destId="{17DE4BB6-49CA-4F88-89BC-CF8C9714920E}" srcOrd="0" destOrd="0" presId="urn:microsoft.com/office/officeart/2005/8/layout/process1"/>
    <dgm:cxn modelId="{C420FC38-EE2C-437F-B8D8-F1D303F3CFC4}" type="presParOf" srcId="{17DE4BB6-49CA-4F88-89BC-CF8C9714920E}" destId="{F7EF3890-FBA3-486F-A614-5842DF9AF87D}" srcOrd="0" destOrd="0" presId="urn:microsoft.com/office/officeart/2005/8/layout/process1"/>
    <dgm:cxn modelId="{B1D3A546-C123-40E6-B34D-095DDBB16B6E}" type="presParOf" srcId="{17DE4BB6-49CA-4F88-89BC-CF8C9714920E}" destId="{6EF425BD-92A9-4D61-926E-A6D0D2669E14}" srcOrd="1" destOrd="0" presId="urn:microsoft.com/office/officeart/2005/8/layout/process1"/>
    <dgm:cxn modelId="{61103432-F909-436E-892E-3BEC9CF1A594}" type="presParOf" srcId="{6EF425BD-92A9-4D61-926E-A6D0D2669E14}" destId="{D1D5E242-1EF7-4418-B63B-502498455B2F}" srcOrd="0" destOrd="0" presId="urn:microsoft.com/office/officeart/2005/8/layout/process1"/>
    <dgm:cxn modelId="{B59EF3C8-6CB3-4455-AE81-D21A6F86E702}" type="presParOf" srcId="{17DE4BB6-49CA-4F88-89BC-CF8C9714920E}" destId="{2F66E9A6-DA81-44AB-A946-E47BAF7BC6C5}" srcOrd="2" destOrd="0" presId="urn:microsoft.com/office/officeart/2005/8/layout/process1"/>
    <dgm:cxn modelId="{96065157-E5C0-4C26-9AAD-7481C491C4F1}" type="presParOf" srcId="{17DE4BB6-49CA-4F88-89BC-CF8C9714920E}" destId="{C97BB108-8662-4317-BA83-6E7F83E3E595}" srcOrd="3" destOrd="0" presId="urn:microsoft.com/office/officeart/2005/8/layout/process1"/>
    <dgm:cxn modelId="{3F3D3D91-C6DD-43DF-BEF6-F1A91734F0B3}" type="presParOf" srcId="{C97BB108-8662-4317-BA83-6E7F83E3E595}" destId="{1C68C97F-1587-4D8C-A1A2-291AD2AA9CAD}" srcOrd="0" destOrd="0" presId="urn:microsoft.com/office/officeart/2005/8/layout/process1"/>
    <dgm:cxn modelId="{2137E5E0-0036-4E08-B2D0-A0137F66A86C}" type="presParOf" srcId="{17DE4BB6-49CA-4F88-89BC-CF8C9714920E}" destId="{0CA1E443-17DC-46C4-A8E9-963DFB4E4AB3}" srcOrd="4" destOrd="0" presId="urn:microsoft.com/office/officeart/2005/8/layout/process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4C66F6E-69A7-41CE-A787-83523C66B7E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154D66C-4E68-4E24-B580-2BB009A8A2C9}">
      <dgm:prSet custT="1"/>
      <dgm:spPr/>
      <dgm:t>
        <a:bodyPr/>
        <a:lstStyle/>
        <a:p>
          <a:pPr rtl="0"/>
          <a:r>
            <a:rPr lang="en-US" sz="1600" b="1" dirty="0">
              <a:latin typeface="Futura Md BT" pitchFamily="34" charset="0"/>
            </a:rPr>
            <a:t>HUMAN RESOURCES</a:t>
          </a:r>
        </a:p>
      </dgm:t>
    </dgm:pt>
    <dgm:pt modelId="{6AF203E5-D82A-4D8F-BD54-563AF7FB1845}" type="parTrans" cxnId="{830C86C5-2BA1-4ECF-9AF2-ACF413F088D1}">
      <dgm:prSet/>
      <dgm:spPr/>
      <dgm:t>
        <a:bodyPr/>
        <a:lstStyle/>
        <a:p>
          <a:endParaRPr lang="en-US"/>
        </a:p>
      </dgm:t>
    </dgm:pt>
    <dgm:pt modelId="{F7C6EE65-0C9F-4668-8D68-500EFFC403A5}" type="sibTrans" cxnId="{830C86C5-2BA1-4ECF-9AF2-ACF413F088D1}">
      <dgm:prSet/>
      <dgm:spPr/>
      <dgm:t>
        <a:bodyPr/>
        <a:lstStyle/>
        <a:p>
          <a:endParaRPr lang="en-US"/>
        </a:p>
      </dgm:t>
    </dgm:pt>
    <dgm:pt modelId="{77AC1CDF-3C5D-4F18-9502-6C2F3BFBCB7F}" type="pres">
      <dgm:prSet presAssocID="{74C66F6E-69A7-41CE-A787-83523C66B7E8}" presName="Name0" presStyleCnt="0">
        <dgm:presLayoutVars>
          <dgm:dir/>
          <dgm:animLvl val="lvl"/>
          <dgm:resizeHandles val="exact"/>
        </dgm:presLayoutVars>
      </dgm:prSet>
      <dgm:spPr/>
    </dgm:pt>
    <dgm:pt modelId="{A655C0B1-603F-47EB-834C-A229DDC05D90}" type="pres">
      <dgm:prSet presAssocID="{F154D66C-4E68-4E24-B580-2BB009A8A2C9}" presName="composite" presStyleCnt="0"/>
      <dgm:spPr/>
    </dgm:pt>
    <dgm:pt modelId="{F5D97AA9-F829-4597-ABC1-F843615FEB5E}" type="pres">
      <dgm:prSet presAssocID="{F154D66C-4E68-4E24-B580-2BB009A8A2C9}" presName="parTx" presStyleLbl="alignNode1" presStyleIdx="0" presStyleCnt="1" custLinFactNeighborY="-62947">
        <dgm:presLayoutVars>
          <dgm:chMax val="0"/>
          <dgm:chPref val="0"/>
          <dgm:bulletEnabled val="1"/>
        </dgm:presLayoutVars>
      </dgm:prSet>
      <dgm:spPr/>
    </dgm:pt>
    <dgm:pt modelId="{E985D6B9-F04A-4C0D-8F9A-4FB71387B135}" type="pres">
      <dgm:prSet presAssocID="{F154D66C-4E68-4E24-B580-2BB009A8A2C9}" presName="desTx" presStyleLbl="alignAccFollowNode1" presStyleIdx="0" presStyleCnt="1" custScaleY="125025">
        <dgm:presLayoutVars>
          <dgm:bulletEnabled val="1"/>
        </dgm:presLayoutVars>
      </dgm:prSet>
      <dgm:spPr/>
    </dgm:pt>
  </dgm:ptLst>
  <dgm:cxnLst>
    <dgm:cxn modelId="{D4E23D1A-691E-4F85-90BF-2D6E83B3A384}" type="presOf" srcId="{F154D66C-4E68-4E24-B580-2BB009A8A2C9}" destId="{F5D97AA9-F829-4597-ABC1-F843615FEB5E}" srcOrd="0" destOrd="0" presId="urn:microsoft.com/office/officeart/2005/8/layout/hList1"/>
    <dgm:cxn modelId="{13F9FA1D-0146-4D13-900F-40666C3316F4}" type="presOf" srcId="{74C66F6E-69A7-41CE-A787-83523C66B7E8}" destId="{77AC1CDF-3C5D-4F18-9502-6C2F3BFBCB7F}" srcOrd="0" destOrd="0" presId="urn:microsoft.com/office/officeart/2005/8/layout/hList1"/>
    <dgm:cxn modelId="{830C86C5-2BA1-4ECF-9AF2-ACF413F088D1}" srcId="{74C66F6E-69A7-41CE-A787-83523C66B7E8}" destId="{F154D66C-4E68-4E24-B580-2BB009A8A2C9}" srcOrd="0" destOrd="0" parTransId="{6AF203E5-D82A-4D8F-BD54-563AF7FB1845}" sibTransId="{F7C6EE65-0C9F-4668-8D68-500EFFC403A5}"/>
    <dgm:cxn modelId="{06E72568-0933-4494-8012-3EF0E1612276}" type="presParOf" srcId="{77AC1CDF-3C5D-4F18-9502-6C2F3BFBCB7F}" destId="{A655C0B1-603F-47EB-834C-A229DDC05D90}" srcOrd="0" destOrd="0" presId="urn:microsoft.com/office/officeart/2005/8/layout/hList1"/>
    <dgm:cxn modelId="{9D4D75AA-F778-42D2-8003-1FA8B0E9B316}" type="presParOf" srcId="{A655C0B1-603F-47EB-834C-A229DDC05D90}" destId="{F5D97AA9-F829-4597-ABC1-F843615FEB5E}" srcOrd="0" destOrd="0" presId="urn:microsoft.com/office/officeart/2005/8/layout/hList1"/>
    <dgm:cxn modelId="{634D46DA-0EEC-482E-A528-66742FCD0E79}" type="presParOf" srcId="{A655C0B1-603F-47EB-834C-A229DDC05D90}" destId="{E985D6B9-F04A-4C0D-8F9A-4FB71387B13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C66F6E-69A7-41CE-A787-83523C66B7E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154D66C-4E68-4E24-B580-2BB009A8A2C9}">
      <dgm:prSet custT="1"/>
      <dgm:spPr/>
      <dgm:t>
        <a:bodyPr/>
        <a:lstStyle/>
        <a:p>
          <a:pPr rtl="0"/>
          <a:r>
            <a:rPr lang="en-US" sz="1600" b="1" dirty="0">
              <a:latin typeface="Futura Md BT" pitchFamily="34" charset="0"/>
            </a:rPr>
            <a:t>MARKETING</a:t>
          </a:r>
        </a:p>
      </dgm:t>
    </dgm:pt>
    <dgm:pt modelId="{6AF203E5-D82A-4D8F-BD54-563AF7FB1845}" type="parTrans" cxnId="{830C86C5-2BA1-4ECF-9AF2-ACF413F088D1}">
      <dgm:prSet/>
      <dgm:spPr/>
      <dgm:t>
        <a:bodyPr/>
        <a:lstStyle/>
        <a:p>
          <a:endParaRPr lang="en-US"/>
        </a:p>
      </dgm:t>
    </dgm:pt>
    <dgm:pt modelId="{F7C6EE65-0C9F-4668-8D68-500EFFC403A5}" type="sibTrans" cxnId="{830C86C5-2BA1-4ECF-9AF2-ACF413F088D1}">
      <dgm:prSet/>
      <dgm:spPr/>
      <dgm:t>
        <a:bodyPr/>
        <a:lstStyle/>
        <a:p>
          <a:endParaRPr lang="en-US"/>
        </a:p>
      </dgm:t>
    </dgm:pt>
    <dgm:pt modelId="{77AC1CDF-3C5D-4F18-9502-6C2F3BFBCB7F}" type="pres">
      <dgm:prSet presAssocID="{74C66F6E-69A7-41CE-A787-83523C66B7E8}" presName="Name0" presStyleCnt="0">
        <dgm:presLayoutVars>
          <dgm:dir/>
          <dgm:animLvl val="lvl"/>
          <dgm:resizeHandles val="exact"/>
        </dgm:presLayoutVars>
      </dgm:prSet>
      <dgm:spPr/>
    </dgm:pt>
    <dgm:pt modelId="{A655C0B1-603F-47EB-834C-A229DDC05D90}" type="pres">
      <dgm:prSet presAssocID="{F154D66C-4E68-4E24-B580-2BB009A8A2C9}" presName="composite" presStyleCnt="0"/>
      <dgm:spPr/>
    </dgm:pt>
    <dgm:pt modelId="{F5D97AA9-F829-4597-ABC1-F843615FEB5E}" type="pres">
      <dgm:prSet presAssocID="{F154D66C-4E68-4E24-B580-2BB009A8A2C9}" presName="parTx" presStyleLbl="alignNode1" presStyleIdx="0" presStyleCnt="1" custLinFactNeighborX="581" custLinFactNeighborY="-25421">
        <dgm:presLayoutVars>
          <dgm:chMax val="0"/>
          <dgm:chPref val="0"/>
          <dgm:bulletEnabled val="1"/>
        </dgm:presLayoutVars>
      </dgm:prSet>
      <dgm:spPr/>
    </dgm:pt>
    <dgm:pt modelId="{E985D6B9-F04A-4C0D-8F9A-4FB71387B135}" type="pres">
      <dgm:prSet presAssocID="{F154D66C-4E68-4E24-B580-2BB009A8A2C9}" presName="desTx" presStyleLbl="alignAccFollowNode1" presStyleIdx="0" presStyleCnt="1" custScaleY="125025" custLinFactNeighborX="21875" custLinFactNeighborY="41763">
        <dgm:presLayoutVars>
          <dgm:bulletEnabled val="1"/>
        </dgm:presLayoutVars>
      </dgm:prSet>
      <dgm:spPr>
        <a:blipFill rotWithShape="0">
          <a:blip xmlns:r="http://schemas.openxmlformats.org/officeDocument/2006/relationships" r:embed="rId1"/>
          <a:stretch>
            <a:fillRect/>
          </a:stretch>
        </a:blipFill>
      </dgm:spPr>
    </dgm:pt>
  </dgm:ptLst>
  <dgm:cxnLst>
    <dgm:cxn modelId="{A2E3A050-A173-4982-85B9-282FF195139D}" type="presOf" srcId="{F154D66C-4E68-4E24-B580-2BB009A8A2C9}" destId="{F5D97AA9-F829-4597-ABC1-F843615FEB5E}" srcOrd="0" destOrd="0" presId="urn:microsoft.com/office/officeart/2005/8/layout/hList1"/>
    <dgm:cxn modelId="{50EE4554-E0BD-405F-A103-106567C3874E}" type="presOf" srcId="{74C66F6E-69A7-41CE-A787-83523C66B7E8}" destId="{77AC1CDF-3C5D-4F18-9502-6C2F3BFBCB7F}" srcOrd="0" destOrd="0" presId="urn:microsoft.com/office/officeart/2005/8/layout/hList1"/>
    <dgm:cxn modelId="{830C86C5-2BA1-4ECF-9AF2-ACF413F088D1}" srcId="{74C66F6E-69A7-41CE-A787-83523C66B7E8}" destId="{F154D66C-4E68-4E24-B580-2BB009A8A2C9}" srcOrd="0" destOrd="0" parTransId="{6AF203E5-D82A-4D8F-BD54-563AF7FB1845}" sibTransId="{F7C6EE65-0C9F-4668-8D68-500EFFC403A5}"/>
    <dgm:cxn modelId="{E3FF40AA-02DD-4A9A-94C8-828E1100081A}" type="presParOf" srcId="{77AC1CDF-3C5D-4F18-9502-6C2F3BFBCB7F}" destId="{A655C0B1-603F-47EB-834C-A229DDC05D90}" srcOrd="0" destOrd="0" presId="urn:microsoft.com/office/officeart/2005/8/layout/hList1"/>
    <dgm:cxn modelId="{C0C96915-8DA2-498A-BCC4-B7C5C0F82FB4}" type="presParOf" srcId="{A655C0B1-603F-47EB-834C-A229DDC05D90}" destId="{F5D97AA9-F829-4597-ABC1-F843615FEB5E}" srcOrd="0" destOrd="0" presId="urn:microsoft.com/office/officeart/2005/8/layout/hList1"/>
    <dgm:cxn modelId="{57C3F37E-9CDB-4369-BFC8-22BFDB9B14C7}" type="presParOf" srcId="{A655C0B1-603F-47EB-834C-A229DDC05D90}" destId="{E985D6B9-F04A-4C0D-8F9A-4FB71387B135}"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4C66F6E-69A7-41CE-A787-83523C66B7E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154D66C-4E68-4E24-B580-2BB009A8A2C9}">
      <dgm:prSet custT="1"/>
      <dgm:spPr/>
      <dgm:t>
        <a:bodyPr/>
        <a:lstStyle/>
        <a:p>
          <a:pPr rtl="0"/>
          <a:r>
            <a:rPr lang="en-US" sz="1600" b="1" dirty="0">
              <a:solidFill>
                <a:schemeClr val="tx1"/>
              </a:solidFill>
              <a:latin typeface="Futura Md BT" pitchFamily="34" charset="0"/>
            </a:rPr>
            <a:t>OPERATIONS</a:t>
          </a:r>
        </a:p>
      </dgm:t>
    </dgm:pt>
    <dgm:pt modelId="{6AF203E5-D82A-4D8F-BD54-563AF7FB1845}" type="parTrans" cxnId="{830C86C5-2BA1-4ECF-9AF2-ACF413F088D1}">
      <dgm:prSet/>
      <dgm:spPr/>
      <dgm:t>
        <a:bodyPr/>
        <a:lstStyle/>
        <a:p>
          <a:endParaRPr lang="en-US"/>
        </a:p>
      </dgm:t>
    </dgm:pt>
    <dgm:pt modelId="{F7C6EE65-0C9F-4668-8D68-500EFFC403A5}" type="sibTrans" cxnId="{830C86C5-2BA1-4ECF-9AF2-ACF413F088D1}">
      <dgm:prSet/>
      <dgm:spPr/>
      <dgm:t>
        <a:bodyPr/>
        <a:lstStyle/>
        <a:p>
          <a:endParaRPr lang="en-US"/>
        </a:p>
      </dgm:t>
    </dgm:pt>
    <dgm:pt modelId="{77AC1CDF-3C5D-4F18-9502-6C2F3BFBCB7F}" type="pres">
      <dgm:prSet presAssocID="{74C66F6E-69A7-41CE-A787-83523C66B7E8}" presName="Name0" presStyleCnt="0">
        <dgm:presLayoutVars>
          <dgm:dir/>
          <dgm:animLvl val="lvl"/>
          <dgm:resizeHandles val="exact"/>
        </dgm:presLayoutVars>
      </dgm:prSet>
      <dgm:spPr/>
    </dgm:pt>
    <dgm:pt modelId="{A655C0B1-603F-47EB-834C-A229DDC05D90}" type="pres">
      <dgm:prSet presAssocID="{F154D66C-4E68-4E24-B580-2BB009A8A2C9}" presName="composite" presStyleCnt="0"/>
      <dgm:spPr/>
    </dgm:pt>
    <dgm:pt modelId="{F5D97AA9-F829-4597-ABC1-F843615FEB5E}" type="pres">
      <dgm:prSet presAssocID="{F154D66C-4E68-4E24-B580-2BB009A8A2C9}" presName="parTx" presStyleLbl="alignNode1" presStyleIdx="0" presStyleCnt="1" custLinFactNeighborY="-62947">
        <dgm:presLayoutVars>
          <dgm:chMax val="0"/>
          <dgm:chPref val="0"/>
          <dgm:bulletEnabled val="1"/>
        </dgm:presLayoutVars>
      </dgm:prSet>
      <dgm:spPr/>
    </dgm:pt>
    <dgm:pt modelId="{E985D6B9-F04A-4C0D-8F9A-4FB71387B135}" type="pres">
      <dgm:prSet presAssocID="{F154D66C-4E68-4E24-B580-2BB009A8A2C9}" presName="desTx" presStyleLbl="alignAccFollowNode1" presStyleIdx="0" presStyleCnt="1" custScaleY="125025">
        <dgm:presLayoutVars>
          <dgm:bulletEnabled val="1"/>
        </dgm:presLayoutVars>
      </dgm:prSet>
      <dgm:spPr/>
    </dgm:pt>
  </dgm:ptLst>
  <dgm:cxnLst>
    <dgm:cxn modelId="{1F83D124-D1F6-40C8-86DA-AA9DCF6C0AA1}" type="presOf" srcId="{F154D66C-4E68-4E24-B580-2BB009A8A2C9}" destId="{F5D97AA9-F829-4597-ABC1-F843615FEB5E}" srcOrd="0" destOrd="0" presId="urn:microsoft.com/office/officeart/2005/8/layout/hList1"/>
    <dgm:cxn modelId="{11D58A82-663F-4114-9361-D6E0E889F742}" type="presOf" srcId="{74C66F6E-69A7-41CE-A787-83523C66B7E8}" destId="{77AC1CDF-3C5D-4F18-9502-6C2F3BFBCB7F}" srcOrd="0" destOrd="0" presId="urn:microsoft.com/office/officeart/2005/8/layout/hList1"/>
    <dgm:cxn modelId="{830C86C5-2BA1-4ECF-9AF2-ACF413F088D1}" srcId="{74C66F6E-69A7-41CE-A787-83523C66B7E8}" destId="{F154D66C-4E68-4E24-B580-2BB009A8A2C9}" srcOrd="0" destOrd="0" parTransId="{6AF203E5-D82A-4D8F-BD54-563AF7FB1845}" sibTransId="{F7C6EE65-0C9F-4668-8D68-500EFFC403A5}"/>
    <dgm:cxn modelId="{2C449985-DCE4-4102-BC84-1F087C0C0EC4}" type="presParOf" srcId="{77AC1CDF-3C5D-4F18-9502-6C2F3BFBCB7F}" destId="{A655C0B1-603F-47EB-834C-A229DDC05D90}" srcOrd="0" destOrd="0" presId="urn:microsoft.com/office/officeart/2005/8/layout/hList1"/>
    <dgm:cxn modelId="{8A9CC931-141F-4547-8393-6AD7AC43CF30}" type="presParOf" srcId="{A655C0B1-603F-47EB-834C-A229DDC05D90}" destId="{F5D97AA9-F829-4597-ABC1-F843615FEB5E}" srcOrd="0" destOrd="0" presId="urn:microsoft.com/office/officeart/2005/8/layout/hList1"/>
    <dgm:cxn modelId="{A7388D3D-050E-47B3-9A2E-82ACCAB57EFD}" type="presParOf" srcId="{A655C0B1-603F-47EB-834C-A229DDC05D90}" destId="{E985D6B9-F04A-4C0D-8F9A-4FB71387B135}" srcOrd="1" destOrd="0" presId="urn:microsoft.com/office/officeart/2005/8/layout/hLis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F3890-FBA3-486F-A614-5842DF9AF87D}">
      <dsp:nvSpPr>
        <dsp:cNvPr id="0" name=""/>
        <dsp:cNvSpPr/>
      </dsp:nvSpPr>
      <dsp:spPr>
        <a:xfrm>
          <a:off x="6228" y="0"/>
          <a:ext cx="1861616" cy="762000"/>
        </a:xfrm>
        <a:prstGeom prst="roundRect">
          <a:avLst>
            <a:gd name="adj" fmla="val 10000"/>
          </a:avLst>
        </a:prstGeom>
        <a:gradFill rotWithShape="0">
          <a:gsLst>
            <a:gs pos="0">
              <a:schemeClr val="accent1">
                <a:hueOff val="0"/>
                <a:satOff val="0"/>
                <a:lumOff val="0"/>
                <a:alphaOff val="0"/>
                <a:tint val="10000"/>
                <a:satMod val="300000"/>
              </a:schemeClr>
            </a:gs>
            <a:gs pos="34000">
              <a:schemeClr val="accent1">
                <a:hueOff val="0"/>
                <a:satOff val="0"/>
                <a:lumOff val="0"/>
                <a:alphaOff val="0"/>
                <a:tint val="13500"/>
                <a:satMod val="250000"/>
              </a:schemeClr>
            </a:gs>
            <a:gs pos="100000">
              <a:schemeClr val="accent1">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b="1" kern="1200" dirty="0">
              <a:latin typeface="Futura Md BT" pitchFamily="34" charset="0"/>
            </a:rPr>
            <a:t>Module 1</a:t>
          </a:r>
        </a:p>
      </dsp:txBody>
      <dsp:txXfrm>
        <a:off x="28546" y="22318"/>
        <a:ext cx="1816980" cy="717364"/>
      </dsp:txXfrm>
    </dsp:sp>
    <dsp:sp modelId="{6EF425BD-92A9-4D61-926E-A6D0D2669E14}">
      <dsp:nvSpPr>
        <dsp:cNvPr id="0" name=""/>
        <dsp:cNvSpPr/>
      </dsp:nvSpPr>
      <dsp:spPr>
        <a:xfrm>
          <a:off x="2054006" y="150159"/>
          <a:ext cx="394662" cy="461680"/>
        </a:xfrm>
        <a:prstGeom prst="rightArrow">
          <a:avLst>
            <a:gd name="adj1" fmla="val 60000"/>
            <a:gd name="adj2" fmla="val 50000"/>
          </a:avLst>
        </a:prstGeom>
        <a:gradFill rotWithShape="0">
          <a:gsLst>
            <a:gs pos="0">
              <a:schemeClr val="accent1">
                <a:tint val="60000"/>
                <a:hueOff val="0"/>
                <a:satOff val="0"/>
                <a:lumOff val="0"/>
                <a:alphaOff val="0"/>
                <a:tint val="10000"/>
                <a:satMod val="300000"/>
              </a:schemeClr>
            </a:gs>
            <a:gs pos="34000">
              <a:schemeClr val="accent1">
                <a:tint val="60000"/>
                <a:hueOff val="0"/>
                <a:satOff val="0"/>
                <a:lumOff val="0"/>
                <a:alphaOff val="0"/>
                <a:tint val="13500"/>
                <a:satMod val="250000"/>
              </a:schemeClr>
            </a:gs>
            <a:gs pos="100000">
              <a:schemeClr val="accent1">
                <a:tint val="60000"/>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2054006" y="242495"/>
        <a:ext cx="276263" cy="277008"/>
      </dsp:txXfrm>
    </dsp:sp>
    <dsp:sp modelId="{2F66E9A6-DA81-44AB-A946-E47BAF7BC6C5}">
      <dsp:nvSpPr>
        <dsp:cNvPr id="0" name=""/>
        <dsp:cNvSpPr/>
      </dsp:nvSpPr>
      <dsp:spPr>
        <a:xfrm>
          <a:off x="2612491" y="0"/>
          <a:ext cx="1861616" cy="762000"/>
        </a:xfrm>
        <a:prstGeom prst="roundRect">
          <a:avLst>
            <a:gd name="adj" fmla="val 10000"/>
          </a:avLst>
        </a:prstGeom>
        <a:gradFill rotWithShape="0">
          <a:gsLst>
            <a:gs pos="0">
              <a:schemeClr val="accent1">
                <a:hueOff val="0"/>
                <a:satOff val="0"/>
                <a:lumOff val="0"/>
                <a:alphaOff val="0"/>
                <a:tint val="10000"/>
                <a:satMod val="300000"/>
              </a:schemeClr>
            </a:gs>
            <a:gs pos="34000">
              <a:schemeClr val="accent1">
                <a:hueOff val="0"/>
                <a:satOff val="0"/>
                <a:lumOff val="0"/>
                <a:alphaOff val="0"/>
                <a:tint val="13500"/>
                <a:satMod val="250000"/>
              </a:schemeClr>
            </a:gs>
            <a:gs pos="100000">
              <a:schemeClr val="accent1">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b="1" kern="1200" dirty="0">
              <a:latin typeface="Futura Md BT" pitchFamily="34" charset="0"/>
            </a:rPr>
            <a:t>B</a:t>
          </a:r>
          <a:r>
            <a:rPr lang="en-IN" sz="2700" b="1" kern="1200" dirty="0">
              <a:latin typeface="Futura Md BT" pitchFamily="34" charset="0"/>
            </a:rPr>
            <a:t>USINESS</a:t>
          </a:r>
          <a:endParaRPr lang="en-US" sz="2700" b="1" kern="1200" dirty="0">
            <a:latin typeface="Futura Md BT" pitchFamily="34" charset="0"/>
          </a:endParaRPr>
        </a:p>
      </dsp:txBody>
      <dsp:txXfrm>
        <a:off x="2634809" y="22318"/>
        <a:ext cx="1816980" cy="717364"/>
      </dsp:txXfrm>
    </dsp:sp>
    <dsp:sp modelId="{C97BB108-8662-4317-BA83-6E7F83E3E595}">
      <dsp:nvSpPr>
        <dsp:cNvPr id="0" name=""/>
        <dsp:cNvSpPr/>
      </dsp:nvSpPr>
      <dsp:spPr>
        <a:xfrm>
          <a:off x="4660269" y="150159"/>
          <a:ext cx="394662" cy="461680"/>
        </a:xfrm>
        <a:prstGeom prst="rightArrow">
          <a:avLst>
            <a:gd name="adj1" fmla="val 60000"/>
            <a:gd name="adj2" fmla="val 50000"/>
          </a:avLst>
        </a:prstGeom>
        <a:gradFill rotWithShape="0">
          <a:gsLst>
            <a:gs pos="0">
              <a:schemeClr val="accent1">
                <a:tint val="60000"/>
                <a:hueOff val="0"/>
                <a:satOff val="0"/>
                <a:lumOff val="0"/>
                <a:alphaOff val="0"/>
                <a:tint val="10000"/>
                <a:satMod val="300000"/>
              </a:schemeClr>
            </a:gs>
            <a:gs pos="34000">
              <a:schemeClr val="accent1">
                <a:tint val="60000"/>
                <a:hueOff val="0"/>
                <a:satOff val="0"/>
                <a:lumOff val="0"/>
                <a:alphaOff val="0"/>
                <a:tint val="13500"/>
                <a:satMod val="250000"/>
              </a:schemeClr>
            </a:gs>
            <a:gs pos="100000">
              <a:schemeClr val="accent1">
                <a:tint val="60000"/>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4660269" y="242495"/>
        <a:ext cx="276263" cy="277008"/>
      </dsp:txXfrm>
    </dsp:sp>
    <dsp:sp modelId="{0CA1E443-17DC-46C4-A8E9-963DFB4E4AB3}">
      <dsp:nvSpPr>
        <dsp:cNvPr id="0" name=""/>
        <dsp:cNvSpPr/>
      </dsp:nvSpPr>
      <dsp:spPr>
        <a:xfrm>
          <a:off x="5218754" y="0"/>
          <a:ext cx="1861616" cy="762000"/>
        </a:xfrm>
        <a:prstGeom prst="roundRect">
          <a:avLst>
            <a:gd name="adj" fmla="val 10000"/>
          </a:avLst>
        </a:prstGeom>
        <a:gradFill rotWithShape="0">
          <a:gsLst>
            <a:gs pos="0">
              <a:schemeClr val="accent1">
                <a:hueOff val="0"/>
                <a:satOff val="0"/>
                <a:lumOff val="0"/>
                <a:alphaOff val="0"/>
                <a:tint val="10000"/>
                <a:satMod val="300000"/>
              </a:schemeClr>
            </a:gs>
            <a:gs pos="34000">
              <a:schemeClr val="accent1">
                <a:hueOff val="0"/>
                <a:satOff val="0"/>
                <a:lumOff val="0"/>
                <a:alphaOff val="0"/>
                <a:tint val="13500"/>
                <a:satMod val="250000"/>
              </a:schemeClr>
            </a:gs>
            <a:gs pos="100000">
              <a:schemeClr val="accent1">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IN" sz="2700" b="1" kern="1200" dirty="0">
              <a:latin typeface="Futura Md BT" pitchFamily="34" charset="0"/>
            </a:rPr>
            <a:t>100 Hours</a:t>
          </a:r>
          <a:endParaRPr lang="en-US" sz="2700" b="1" kern="1200" dirty="0">
            <a:latin typeface="Futura Md BT" pitchFamily="34" charset="0"/>
          </a:endParaRPr>
        </a:p>
      </dsp:txBody>
      <dsp:txXfrm>
        <a:off x="5241072" y="22318"/>
        <a:ext cx="1816980" cy="7173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F3890-FBA3-486F-A614-5842DF9AF87D}">
      <dsp:nvSpPr>
        <dsp:cNvPr id="0" name=""/>
        <dsp:cNvSpPr/>
      </dsp:nvSpPr>
      <dsp:spPr>
        <a:xfrm>
          <a:off x="6199" y="0"/>
          <a:ext cx="1792411" cy="762000"/>
        </a:xfrm>
        <a:prstGeom prst="roundRect">
          <a:avLst>
            <a:gd name="adj" fmla="val 10000"/>
          </a:avLst>
        </a:prstGeom>
        <a:gradFill rotWithShape="0">
          <a:gsLst>
            <a:gs pos="0">
              <a:schemeClr val="accent1">
                <a:hueOff val="0"/>
                <a:satOff val="0"/>
                <a:lumOff val="0"/>
                <a:alphaOff val="0"/>
                <a:tint val="60000"/>
                <a:satMod val="160000"/>
              </a:schemeClr>
            </a:gs>
            <a:gs pos="46000">
              <a:schemeClr val="accent1">
                <a:hueOff val="0"/>
                <a:satOff val="0"/>
                <a:lumOff val="0"/>
                <a:alphaOff val="0"/>
                <a:tint val="86000"/>
                <a:satMod val="160000"/>
              </a:schemeClr>
            </a:gs>
            <a:gs pos="100000">
              <a:schemeClr val="accen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b="1" kern="1200" dirty="0">
              <a:latin typeface="Futura Md BT" pitchFamily="34" charset="0"/>
            </a:rPr>
            <a:t>Module 2</a:t>
          </a:r>
        </a:p>
      </dsp:txBody>
      <dsp:txXfrm>
        <a:off x="28517" y="22318"/>
        <a:ext cx="1747775" cy="717364"/>
      </dsp:txXfrm>
    </dsp:sp>
    <dsp:sp modelId="{6EF425BD-92A9-4D61-926E-A6D0D2669E14}">
      <dsp:nvSpPr>
        <dsp:cNvPr id="0" name=""/>
        <dsp:cNvSpPr/>
      </dsp:nvSpPr>
      <dsp:spPr>
        <a:xfrm>
          <a:off x="1977357" y="158740"/>
          <a:ext cx="378942" cy="444518"/>
        </a:xfrm>
        <a:prstGeom prst="rightArrow">
          <a:avLst>
            <a:gd name="adj1" fmla="val 60000"/>
            <a:gd name="adj2" fmla="val 50000"/>
          </a:avLst>
        </a:prstGeom>
        <a:gradFill rotWithShape="0">
          <a:gsLst>
            <a:gs pos="0">
              <a:schemeClr val="accent1">
                <a:tint val="60000"/>
                <a:hueOff val="0"/>
                <a:satOff val="0"/>
                <a:lumOff val="0"/>
                <a:alphaOff val="0"/>
                <a:tint val="60000"/>
                <a:satMod val="160000"/>
              </a:schemeClr>
            </a:gs>
            <a:gs pos="46000">
              <a:schemeClr val="accent1">
                <a:tint val="60000"/>
                <a:hueOff val="0"/>
                <a:satOff val="0"/>
                <a:lumOff val="0"/>
                <a:alphaOff val="0"/>
                <a:tint val="86000"/>
                <a:satMod val="160000"/>
              </a:schemeClr>
            </a:gs>
            <a:gs pos="100000">
              <a:schemeClr val="accent1">
                <a:tint val="60000"/>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1977357" y="247644"/>
        <a:ext cx="265259" cy="266710"/>
      </dsp:txXfrm>
    </dsp:sp>
    <dsp:sp modelId="{2F66E9A6-DA81-44AB-A946-E47BAF7BC6C5}">
      <dsp:nvSpPr>
        <dsp:cNvPr id="0" name=""/>
        <dsp:cNvSpPr/>
      </dsp:nvSpPr>
      <dsp:spPr>
        <a:xfrm>
          <a:off x="2513597" y="0"/>
          <a:ext cx="2055447" cy="762000"/>
        </a:xfrm>
        <a:prstGeom prst="roundRect">
          <a:avLst>
            <a:gd name="adj" fmla="val 10000"/>
          </a:avLst>
        </a:prstGeom>
        <a:gradFill rotWithShape="0">
          <a:gsLst>
            <a:gs pos="0">
              <a:schemeClr val="accent1">
                <a:hueOff val="0"/>
                <a:satOff val="0"/>
                <a:lumOff val="0"/>
                <a:alphaOff val="0"/>
                <a:tint val="60000"/>
                <a:satMod val="160000"/>
              </a:schemeClr>
            </a:gs>
            <a:gs pos="46000">
              <a:schemeClr val="accent1">
                <a:hueOff val="0"/>
                <a:satOff val="0"/>
                <a:lumOff val="0"/>
                <a:alphaOff val="0"/>
                <a:tint val="86000"/>
                <a:satMod val="160000"/>
              </a:schemeClr>
            </a:gs>
            <a:gs pos="100000">
              <a:schemeClr val="accen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latin typeface="Futura Md BT" pitchFamily="34" charset="0"/>
            </a:rPr>
            <a:t>FUNCTIONAL SKILLS</a:t>
          </a:r>
        </a:p>
      </dsp:txBody>
      <dsp:txXfrm>
        <a:off x="2535915" y="22318"/>
        <a:ext cx="2010811" cy="717364"/>
      </dsp:txXfrm>
    </dsp:sp>
    <dsp:sp modelId="{C97BB108-8662-4317-BA83-6E7F83E3E595}">
      <dsp:nvSpPr>
        <dsp:cNvPr id="0" name=""/>
        <dsp:cNvSpPr/>
      </dsp:nvSpPr>
      <dsp:spPr>
        <a:xfrm>
          <a:off x="4748780" y="158740"/>
          <a:ext cx="381040" cy="444518"/>
        </a:xfrm>
        <a:prstGeom prst="rightArrow">
          <a:avLst>
            <a:gd name="adj1" fmla="val 60000"/>
            <a:gd name="adj2" fmla="val 50000"/>
          </a:avLst>
        </a:prstGeom>
        <a:gradFill rotWithShape="0">
          <a:gsLst>
            <a:gs pos="0">
              <a:schemeClr val="accent1">
                <a:tint val="60000"/>
                <a:hueOff val="0"/>
                <a:satOff val="0"/>
                <a:lumOff val="0"/>
                <a:alphaOff val="0"/>
                <a:tint val="60000"/>
                <a:satMod val="160000"/>
              </a:schemeClr>
            </a:gs>
            <a:gs pos="46000">
              <a:schemeClr val="accent1">
                <a:tint val="60000"/>
                <a:hueOff val="0"/>
                <a:satOff val="0"/>
                <a:lumOff val="0"/>
                <a:alphaOff val="0"/>
                <a:tint val="86000"/>
                <a:satMod val="160000"/>
              </a:schemeClr>
            </a:gs>
            <a:gs pos="100000">
              <a:schemeClr val="accent1">
                <a:tint val="60000"/>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4748780" y="247644"/>
        <a:ext cx="266728" cy="266710"/>
      </dsp:txXfrm>
    </dsp:sp>
    <dsp:sp modelId="{0CA1E443-17DC-46C4-A8E9-963DFB4E4AB3}">
      <dsp:nvSpPr>
        <dsp:cNvPr id="0" name=""/>
        <dsp:cNvSpPr/>
      </dsp:nvSpPr>
      <dsp:spPr>
        <a:xfrm>
          <a:off x="5287988" y="0"/>
          <a:ext cx="1792411" cy="762000"/>
        </a:xfrm>
        <a:prstGeom prst="roundRect">
          <a:avLst>
            <a:gd name="adj" fmla="val 10000"/>
          </a:avLst>
        </a:prstGeom>
        <a:gradFill rotWithShape="0">
          <a:gsLst>
            <a:gs pos="0">
              <a:schemeClr val="accent1">
                <a:hueOff val="0"/>
                <a:satOff val="0"/>
                <a:lumOff val="0"/>
                <a:alphaOff val="0"/>
                <a:tint val="60000"/>
                <a:satMod val="160000"/>
              </a:schemeClr>
            </a:gs>
            <a:gs pos="46000">
              <a:schemeClr val="accent1">
                <a:hueOff val="0"/>
                <a:satOff val="0"/>
                <a:lumOff val="0"/>
                <a:alphaOff val="0"/>
                <a:tint val="86000"/>
                <a:satMod val="160000"/>
              </a:schemeClr>
            </a:gs>
            <a:gs pos="100000">
              <a:schemeClr val="accen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IN" sz="2600" b="1" kern="1200" dirty="0">
              <a:latin typeface="Futura Md BT" pitchFamily="34" charset="0"/>
            </a:rPr>
            <a:t>100 Hours</a:t>
          </a:r>
          <a:endParaRPr lang="en-US" sz="2600" b="1" kern="1200" dirty="0">
            <a:latin typeface="Futura Md BT" pitchFamily="34" charset="0"/>
          </a:endParaRPr>
        </a:p>
      </dsp:txBody>
      <dsp:txXfrm>
        <a:off x="5310306" y="22318"/>
        <a:ext cx="1747775" cy="7173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F3890-FBA3-486F-A614-5842DF9AF87D}">
      <dsp:nvSpPr>
        <dsp:cNvPr id="0" name=""/>
        <dsp:cNvSpPr/>
      </dsp:nvSpPr>
      <dsp:spPr>
        <a:xfrm>
          <a:off x="4115" y="0"/>
          <a:ext cx="1629916" cy="762000"/>
        </a:xfrm>
        <a:prstGeom prst="roundRect">
          <a:avLst>
            <a:gd name="adj" fmla="val 10000"/>
          </a:avLst>
        </a:prstGeom>
        <a:gradFill rotWithShape="0">
          <a:gsLst>
            <a:gs pos="0">
              <a:schemeClr val="accent1">
                <a:hueOff val="0"/>
                <a:satOff val="0"/>
                <a:lumOff val="0"/>
                <a:alphaOff val="0"/>
                <a:tint val="10000"/>
                <a:satMod val="300000"/>
              </a:schemeClr>
            </a:gs>
            <a:gs pos="34000">
              <a:schemeClr val="accent1">
                <a:hueOff val="0"/>
                <a:satOff val="0"/>
                <a:lumOff val="0"/>
                <a:alphaOff val="0"/>
                <a:tint val="13500"/>
                <a:satMod val="250000"/>
              </a:schemeClr>
            </a:gs>
            <a:gs pos="100000">
              <a:schemeClr val="accent1">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latin typeface="Futura Md BT" pitchFamily="34" charset="0"/>
            </a:rPr>
            <a:t>Module 3</a:t>
          </a:r>
        </a:p>
      </dsp:txBody>
      <dsp:txXfrm>
        <a:off x="26433" y="22318"/>
        <a:ext cx="1585280" cy="717364"/>
      </dsp:txXfrm>
    </dsp:sp>
    <dsp:sp modelId="{6EF425BD-92A9-4D61-926E-A6D0D2669E14}">
      <dsp:nvSpPr>
        <dsp:cNvPr id="0" name=""/>
        <dsp:cNvSpPr/>
      </dsp:nvSpPr>
      <dsp:spPr>
        <a:xfrm>
          <a:off x="1797023" y="178890"/>
          <a:ext cx="345542" cy="404219"/>
        </a:xfrm>
        <a:prstGeom prst="rightArrow">
          <a:avLst>
            <a:gd name="adj1" fmla="val 60000"/>
            <a:gd name="adj2" fmla="val 50000"/>
          </a:avLst>
        </a:prstGeom>
        <a:gradFill rotWithShape="0">
          <a:gsLst>
            <a:gs pos="0">
              <a:schemeClr val="accent1">
                <a:tint val="60000"/>
                <a:hueOff val="0"/>
                <a:satOff val="0"/>
                <a:lumOff val="0"/>
                <a:alphaOff val="0"/>
                <a:tint val="10000"/>
                <a:satMod val="300000"/>
              </a:schemeClr>
            </a:gs>
            <a:gs pos="34000">
              <a:schemeClr val="accent1">
                <a:tint val="60000"/>
                <a:hueOff val="0"/>
                <a:satOff val="0"/>
                <a:lumOff val="0"/>
                <a:alphaOff val="0"/>
                <a:tint val="13500"/>
                <a:satMod val="250000"/>
              </a:schemeClr>
            </a:gs>
            <a:gs pos="100000">
              <a:schemeClr val="accent1">
                <a:tint val="60000"/>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1797023" y="259734"/>
        <a:ext cx="241879" cy="242531"/>
      </dsp:txXfrm>
    </dsp:sp>
    <dsp:sp modelId="{2F66E9A6-DA81-44AB-A946-E47BAF7BC6C5}">
      <dsp:nvSpPr>
        <dsp:cNvPr id="0" name=""/>
        <dsp:cNvSpPr/>
      </dsp:nvSpPr>
      <dsp:spPr>
        <a:xfrm>
          <a:off x="2285998" y="0"/>
          <a:ext cx="2514602" cy="762000"/>
        </a:xfrm>
        <a:prstGeom prst="roundRect">
          <a:avLst>
            <a:gd name="adj" fmla="val 10000"/>
          </a:avLst>
        </a:prstGeom>
        <a:gradFill rotWithShape="0">
          <a:gsLst>
            <a:gs pos="0">
              <a:schemeClr val="accent1">
                <a:hueOff val="0"/>
                <a:satOff val="0"/>
                <a:lumOff val="0"/>
                <a:alphaOff val="0"/>
                <a:tint val="10000"/>
                <a:satMod val="300000"/>
              </a:schemeClr>
            </a:gs>
            <a:gs pos="34000">
              <a:schemeClr val="accent1">
                <a:hueOff val="0"/>
                <a:satOff val="0"/>
                <a:lumOff val="0"/>
                <a:alphaOff val="0"/>
                <a:tint val="13500"/>
                <a:satMod val="250000"/>
              </a:schemeClr>
            </a:gs>
            <a:gs pos="100000">
              <a:schemeClr val="accent1">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latin typeface="Futura Md BT" pitchFamily="34" charset="0"/>
            </a:rPr>
            <a:t>SPECIALIZATION</a:t>
          </a:r>
        </a:p>
        <a:p>
          <a:pPr marL="0" lvl="0" indent="0" algn="l" defTabSz="889000" rtl="0">
            <a:lnSpc>
              <a:spcPct val="90000"/>
            </a:lnSpc>
            <a:spcBef>
              <a:spcPct val="0"/>
            </a:spcBef>
            <a:spcAft>
              <a:spcPct val="35000"/>
            </a:spcAft>
            <a:buNone/>
          </a:pPr>
          <a:r>
            <a:rPr lang="en-US" sz="1200" b="1" kern="1200" dirty="0">
              <a:latin typeface="Futura Md BT" pitchFamily="34" charset="0"/>
            </a:rPr>
            <a:t>Participants can choose 1 specialization</a:t>
          </a:r>
        </a:p>
      </dsp:txBody>
      <dsp:txXfrm>
        <a:off x="2308316" y="22318"/>
        <a:ext cx="2469966" cy="717364"/>
      </dsp:txXfrm>
    </dsp:sp>
    <dsp:sp modelId="{C97BB108-8662-4317-BA83-6E7F83E3E595}">
      <dsp:nvSpPr>
        <dsp:cNvPr id="0" name=""/>
        <dsp:cNvSpPr/>
      </dsp:nvSpPr>
      <dsp:spPr>
        <a:xfrm>
          <a:off x="4963592" y="178890"/>
          <a:ext cx="345542" cy="404219"/>
        </a:xfrm>
        <a:prstGeom prst="rightArrow">
          <a:avLst>
            <a:gd name="adj1" fmla="val 60000"/>
            <a:gd name="adj2" fmla="val 50000"/>
          </a:avLst>
        </a:prstGeom>
        <a:gradFill rotWithShape="0">
          <a:gsLst>
            <a:gs pos="0">
              <a:schemeClr val="accent1">
                <a:tint val="60000"/>
                <a:hueOff val="0"/>
                <a:satOff val="0"/>
                <a:lumOff val="0"/>
                <a:alphaOff val="0"/>
                <a:tint val="10000"/>
                <a:satMod val="300000"/>
              </a:schemeClr>
            </a:gs>
            <a:gs pos="34000">
              <a:schemeClr val="accent1">
                <a:tint val="60000"/>
                <a:hueOff val="0"/>
                <a:satOff val="0"/>
                <a:lumOff val="0"/>
                <a:alphaOff val="0"/>
                <a:tint val="13500"/>
                <a:satMod val="250000"/>
              </a:schemeClr>
            </a:gs>
            <a:gs pos="100000">
              <a:schemeClr val="accent1">
                <a:tint val="60000"/>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4963592" y="259734"/>
        <a:ext cx="241879" cy="242531"/>
      </dsp:txXfrm>
    </dsp:sp>
    <dsp:sp modelId="{0CA1E443-17DC-46C4-A8E9-963DFB4E4AB3}">
      <dsp:nvSpPr>
        <dsp:cNvPr id="0" name=""/>
        <dsp:cNvSpPr/>
      </dsp:nvSpPr>
      <dsp:spPr>
        <a:xfrm>
          <a:off x="5452567" y="0"/>
          <a:ext cx="1629916" cy="762000"/>
        </a:xfrm>
        <a:prstGeom prst="roundRect">
          <a:avLst>
            <a:gd name="adj" fmla="val 10000"/>
          </a:avLst>
        </a:prstGeom>
        <a:gradFill rotWithShape="0">
          <a:gsLst>
            <a:gs pos="0">
              <a:schemeClr val="accent1">
                <a:hueOff val="0"/>
                <a:satOff val="0"/>
                <a:lumOff val="0"/>
                <a:alphaOff val="0"/>
                <a:tint val="10000"/>
                <a:satMod val="300000"/>
              </a:schemeClr>
            </a:gs>
            <a:gs pos="34000">
              <a:schemeClr val="accent1">
                <a:hueOff val="0"/>
                <a:satOff val="0"/>
                <a:lumOff val="0"/>
                <a:alphaOff val="0"/>
                <a:tint val="13500"/>
                <a:satMod val="250000"/>
              </a:schemeClr>
            </a:gs>
            <a:gs pos="100000">
              <a:schemeClr val="accent1">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IN" sz="2400" b="1" kern="1200" dirty="0">
              <a:latin typeface="Futura Md BT" pitchFamily="34" charset="0"/>
            </a:rPr>
            <a:t>50 Hours</a:t>
          </a:r>
          <a:endParaRPr lang="en-US" sz="2400" b="1" kern="1200" dirty="0">
            <a:latin typeface="Futura Md BT" pitchFamily="34" charset="0"/>
          </a:endParaRPr>
        </a:p>
      </dsp:txBody>
      <dsp:txXfrm>
        <a:off x="5474885" y="22318"/>
        <a:ext cx="1585280" cy="7173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F3890-FBA3-486F-A614-5842DF9AF87D}">
      <dsp:nvSpPr>
        <dsp:cNvPr id="0" name=""/>
        <dsp:cNvSpPr/>
      </dsp:nvSpPr>
      <dsp:spPr>
        <a:xfrm>
          <a:off x="4231" y="0"/>
          <a:ext cx="1576334" cy="1371600"/>
        </a:xfrm>
        <a:prstGeom prst="roundRect">
          <a:avLst>
            <a:gd name="adj" fmla="val 10000"/>
          </a:avLst>
        </a:prstGeom>
        <a:gradFill rotWithShape="0">
          <a:gsLst>
            <a:gs pos="0">
              <a:schemeClr val="accent1">
                <a:hueOff val="0"/>
                <a:satOff val="0"/>
                <a:lumOff val="0"/>
                <a:alphaOff val="0"/>
                <a:tint val="60000"/>
                <a:satMod val="160000"/>
              </a:schemeClr>
            </a:gs>
            <a:gs pos="46000">
              <a:schemeClr val="accent1">
                <a:hueOff val="0"/>
                <a:satOff val="0"/>
                <a:lumOff val="0"/>
                <a:alphaOff val="0"/>
                <a:tint val="86000"/>
                <a:satMod val="160000"/>
              </a:schemeClr>
            </a:gs>
            <a:gs pos="100000">
              <a:schemeClr val="accen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b="1" kern="1200" dirty="0">
              <a:latin typeface="Futura Md BT" pitchFamily="34" charset="0"/>
            </a:rPr>
            <a:t>Module 4</a:t>
          </a:r>
        </a:p>
      </dsp:txBody>
      <dsp:txXfrm>
        <a:off x="44404" y="40173"/>
        <a:ext cx="1495988" cy="1291254"/>
      </dsp:txXfrm>
    </dsp:sp>
    <dsp:sp modelId="{6EF425BD-92A9-4D61-926E-A6D0D2669E14}">
      <dsp:nvSpPr>
        <dsp:cNvPr id="0" name=""/>
        <dsp:cNvSpPr/>
      </dsp:nvSpPr>
      <dsp:spPr>
        <a:xfrm>
          <a:off x="1738199" y="490334"/>
          <a:ext cx="334182" cy="390931"/>
        </a:xfrm>
        <a:prstGeom prst="rightArrow">
          <a:avLst>
            <a:gd name="adj1" fmla="val 60000"/>
            <a:gd name="adj2" fmla="val 50000"/>
          </a:avLst>
        </a:prstGeom>
        <a:gradFill rotWithShape="0">
          <a:gsLst>
            <a:gs pos="0">
              <a:schemeClr val="accent1">
                <a:tint val="60000"/>
                <a:hueOff val="0"/>
                <a:satOff val="0"/>
                <a:lumOff val="0"/>
                <a:alphaOff val="0"/>
                <a:tint val="60000"/>
                <a:satMod val="160000"/>
              </a:schemeClr>
            </a:gs>
            <a:gs pos="46000">
              <a:schemeClr val="accent1">
                <a:tint val="60000"/>
                <a:hueOff val="0"/>
                <a:satOff val="0"/>
                <a:lumOff val="0"/>
                <a:alphaOff val="0"/>
                <a:tint val="86000"/>
                <a:satMod val="160000"/>
              </a:schemeClr>
            </a:gs>
            <a:gs pos="100000">
              <a:schemeClr val="accent1">
                <a:tint val="60000"/>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1738199" y="568520"/>
        <a:ext cx="233927" cy="234559"/>
      </dsp:txXfrm>
    </dsp:sp>
    <dsp:sp modelId="{2F66E9A6-DA81-44AB-A946-E47BAF7BC6C5}">
      <dsp:nvSpPr>
        <dsp:cNvPr id="0" name=""/>
        <dsp:cNvSpPr/>
      </dsp:nvSpPr>
      <dsp:spPr>
        <a:xfrm>
          <a:off x="2211099" y="0"/>
          <a:ext cx="2664400" cy="1371600"/>
        </a:xfrm>
        <a:prstGeom prst="roundRect">
          <a:avLst>
            <a:gd name="adj" fmla="val 10000"/>
          </a:avLst>
        </a:prstGeom>
        <a:gradFill rotWithShape="0">
          <a:gsLst>
            <a:gs pos="0">
              <a:schemeClr val="accent1">
                <a:hueOff val="0"/>
                <a:satOff val="0"/>
                <a:lumOff val="0"/>
                <a:alphaOff val="0"/>
                <a:tint val="60000"/>
                <a:satMod val="160000"/>
              </a:schemeClr>
            </a:gs>
            <a:gs pos="46000">
              <a:schemeClr val="accent1">
                <a:hueOff val="0"/>
                <a:satOff val="0"/>
                <a:lumOff val="0"/>
                <a:alphaOff val="0"/>
                <a:tint val="86000"/>
                <a:satMod val="160000"/>
              </a:schemeClr>
            </a:gs>
            <a:gs pos="100000">
              <a:schemeClr val="accen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latin typeface="Futura Md BT" pitchFamily="34" charset="0"/>
            </a:rPr>
            <a:t>CONTEMPORARY SUBJECTS, TOOLS &amp; TECHNIQUES</a:t>
          </a:r>
        </a:p>
      </dsp:txBody>
      <dsp:txXfrm>
        <a:off x="2251272" y="40173"/>
        <a:ext cx="2584054" cy="1291254"/>
      </dsp:txXfrm>
    </dsp:sp>
    <dsp:sp modelId="{C97BB108-8662-4317-BA83-6E7F83E3E595}">
      <dsp:nvSpPr>
        <dsp:cNvPr id="0" name=""/>
        <dsp:cNvSpPr/>
      </dsp:nvSpPr>
      <dsp:spPr>
        <a:xfrm>
          <a:off x="5033133" y="490334"/>
          <a:ext cx="334182" cy="390931"/>
        </a:xfrm>
        <a:prstGeom prst="rightArrow">
          <a:avLst>
            <a:gd name="adj1" fmla="val 60000"/>
            <a:gd name="adj2" fmla="val 50000"/>
          </a:avLst>
        </a:prstGeom>
        <a:gradFill rotWithShape="0">
          <a:gsLst>
            <a:gs pos="0">
              <a:schemeClr val="accent1">
                <a:tint val="60000"/>
                <a:hueOff val="0"/>
                <a:satOff val="0"/>
                <a:lumOff val="0"/>
                <a:alphaOff val="0"/>
                <a:tint val="60000"/>
                <a:satMod val="160000"/>
              </a:schemeClr>
            </a:gs>
            <a:gs pos="46000">
              <a:schemeClr val="accent1">
                <a:tint val="60000"/>
                <a:hueOff val="0"/>
                <a:satOff val="0"/>
                <a:lumOff val="0"/>
                <a:alphaOff val="0"/>
                <a:tint val="86000"/>
                <a:satMod val="160000"/>
              </a:schemeClr>
            </a:gs>
            <a:gs pos="100000">
              <a:schemeClr val="accent1">
                <a:tint val="60000"/>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033133" y="568520"/>
        <a:ext cx="233927" cy="234559"/>
      </dsp:txXfrm>
    </dsp:sp>
    <dsp:sp modelId="{0CA1E443-17DC-46C4-A8E9-963DFB4E4AB3}">
      <dsp:nvSpPr>
        <dsp:cNvPr id="0" name=""/>
        <dsp:cNvSpPr/>
      </dsp:nvSpPr>
      <dsp:spPr>
        <a:xfrm>
          <a:off x="5506033" y="0"/>
          <a:ext cx="1576334" cy="1371600"/>
        </a:xfrm>
        <a:prstGeom prst="roundRect">
          <a:avLst>
            <a:gd name="adj" fmla="val 10000"/>
          </a:avLst>
        </a:prstGeom>
        <a:gradFill rotWithShape="0">
          <a:gsLst>
            <a:gs pos="0">
              <a:schemeClr val="accent1">
                <a:hueOff val="0"/>
                <a:satOff val="0"/>
                <a:lumOff val="0"/>
                <a:alphaOff val="0"/>
                <a:tint val="60000"/>
                <a:satMod val="160000"/>
              </a:schemeClr>
            </a:gs>
            <a:gs pos="46000">
              <a:schemeClr val="accent1">
                <a:hueOff val="0"/>
                <a:satOff val="0"/>
                <a:lumOff val="0"/>
                <a:alphaOff val="0"/>
                <a:tint val="86000"/>
                <a:satMod val="160000"/>
              </a:schemeClr>
            </a:gs>
            <a:gs pos="100000">
              <a:schemeClr val="accen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IN" sz="2500" b="1" kern="1200" dirty="0">
              <a:latin typeface="Futura Md BT" pitchFamily="34" charset="0"/>
            </a:rPr>
            <a:t>60 Hours</a:t>
          </a:r>
          <a:endParaRPr lang="en-US" sz="2500" b="1" kern="1200" dirty="0">
            <a:latin typeface="Futura Md BT" pitchFamily="34" charset="0"/>
          </a:endParaRPr>
        </a:p>
      </dsp:txBody>
      <dsp:txXfrm>
        <a:off x="5546206" y="40173"/>
        <a:ext cx="1495988" cy="12912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D97AA9-F829-4597-ABC1-F843615FEB5E}">
      <dsp:nvSpPr>
        <dsp:cNvPr id="0" name=""/>
        <dsp:cNvSpPr/>
      </dsp:nvSpPr>
      <dsp:spPr>
        <a:xfrm>
          <a:off x="0" y="0"/>
          <a:ext cx="2406428" cy="962571"/>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rtl="0">
            <a:lnSpc>
              <a:spcPct val="90000"/>
            </a:lnSpc>
            <a:spcBef>
              <a:spcPct val="0"/>
            </a:spcBef>
            <a:spcAft>
              <a:spcPct val="35000"/>
            </a:spcAft>
            <a:buNone/>
          </a:pPr>
          <a:r>
            <a:rPr lang="en-US" sz="1600" b="1" kern="1200" dirty="0">
              <a:latin typeface="Futura Md BT" pitchFamily="34" charset="0"/>
            </a:rPr>
            <a:t>HUMAN RESOURCES</a:t>
          </a:r>
        </a:p>
      </dsp:txBody>
      <dsp:txXfrm>
        <a:off x="0" y="0"/>
        <a:ext cx="2406428" cy="962571"/>
      </dsp:txXfrm>
    </dsp:sp>
    <dsp:sp modelId="{E985D6B9-F04A-4C0D-8F9A-4FB71387B135}">
      <dsp:nvSpPr>
        <dsp:cNvPr id="0" name=""/>
        <dsp:cNvSpPr/>
      </dsp:nvSpPr>
      <dsp:spPr>
        <a:xfrm>
          <a:off x="0" y="611149"/>
          <a:ext cx="2406428" cy="351430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D97AA9-F829-4597-ABC1-F843615FEB5E}">
      <dsp:nvSpPr>
        <dsp:cNvPr id="0" name=""/>
        <dsp:cNvSpPr/>
      </dsp:nvSpPr>
      <dsp:spPr>
        <a:xfrm>
          <a:off x="0" y="0"/>
          <a:ext cx="2438400" cy="97536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rtl="0">
            <a:lnSpc>
              <a:spcPct val="90000"/>
            </a:lnSpc>
            <a:spcBef>
              <a:spcPct val="0"/>
            </a:spcBef>
            <a:spcAft>
              <a:spcPct val="35000"/>
            </a:spcAft>
            <a:buNone/>
          </a:pPr>
          <a:r>
            <a:rPr lang="en-US" sz="1600" b="1" kern="1200" dirty="0">
              <a:latin typeface="Futura Md BT" pitchFamily="34" charset="0"/>
            </a:rPr>
            <a:t>MARKETING</a:t>
          </a:r>
        </a:p>
      </dsp:txBody>
      <dsp:txXfrm>
        <a:off x="0" y="0"/>
        <a:ext cx="2438400" cy="975360"/>
      </dsp:txXfrm>
    </dsp:sp>
    <dsp:sp modelId="{E985D6B9-F04A-4C0D-8F9A-4FB71387B135}">
      <dsp:nvSpPr>
        <dsp:cNvPr id="0" name=""/>
        <dsp:cNvSpPr/>
      </dsp:nvSpPr>
      <dsp:spPr>
        <a:xfrm>
          <a:off x="0" y="666349"/>
          <a:ext cx="2438400" cy="3459391"/>
        </a:xfrm>
        <a:prstGeom prst="rect">
          <a:avLst/>
        </a:prstGeom>
        <a:blipFill rotWithShape="0">
          <a:blip xmlns:r="http://schemas.openxmlformats.org/officeDocument/2006/relationships" r:embed="rId1"/>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D97AA9-F829-4597-ABC1-F843615FEB5E}">
      <dsp:nvSpPr>
        <dsp:cNvPr id="0" name=""/>
        <dsp:cNvSpPr/>
      </dsp:nvSpPr>
      <dsp:spPr>
        <a:xfrm>
          <a:off x="0" y="0"/>
          <a:ext cx="2406428" cy="962571"/>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rtl="0">
            <a:lnSpc>
              <a:spcPct val="90000"/>
            </a:lnSpc>
            <a:spcBef>
              <a:spcPct val="0"/>
            </a:spcBef>
            <a:spcAft>
              <a:spcPct val="35000"/>
            </a:spcAft>
            <a:buNone/>
          </a:pPr>
          <a:r>
            <a:rPr lang="en-US" sz="1600" b="1" kern="1200" dirty="0">
              <a:solidFill>
                <a:schemeClr val="tx1"/>
              </a:solidFill>
              <a:latin typeface="Futura Md BT" pitchFamily="34" charset="0"/>
            </a:rPr>
            <a:t>OPERATIONS</a:t>
          </a:r>
        </a:p>
      </dsp:txBody>
      <dsp:txXfrm>
        <a:off x="0" y="0"/>
        <a:ext cx="2406428" cy="962571"/>
      </dsp:txXfrm>
    </dsp:sp>
    <dsp:sp modelId="{E985D6B9-F04A-4C0D-8F9A-4FB71387B135}">
      <dsp:nvSpPr>
        <dsp:cNvPr id="0" name=""/>
        <dsp:cNvSpPr/>
      </dsp:nvSpPr>
      <dsp:spPr>
        <a:xfrm>
          <a:off x="0" y="611149"/>
          <a:ext cx="2406428" cy="351430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69265"/>
          </a:xfrm>
          <a:prstGeom prst="rect">
            <a:avLst/>
          </a:prstGeom>
        </p:spPr>
        <p:txBody>
          <a:bodyPr vert="horz" lIns="94186" tIns="47094" rIns="94186" bIns="47094" rtlCol="0"/>
          <a:lstStyle>
            <a:lvl1pPr algn="l">
              <a:defRPr sz="1300"/>
            </a:lvl1pPr>
          </a:lstStyle>
          <a:p>
            <a:endParaRPr lang="en-US"/>
          </a:p>
        </p:txBody>
      </p:sp>
      <p:sp>
        <p:nvSpPr>
          <p:cNvPr id="3" name="Date Placeholder 2"/>
          <p:cNvSpPr>
            <a:spLocks noGrp="1"/>
          </p:cNvSpPr>
          <p:nvPr>
            <p:ph type="dt" idx="1"/>
          </p:nvPr>
        </p:nvSpPr>
        <p:spPr>
          <a:xfrm>
            <a:off x="4021294" y="0"/>
            <a:ext cx="3076363" cy="469265"/>
          </a:xfrm>
          <a:prstGeom prst="rect">
            <a:avLst/>
          </a:prstGeom>
        </p:spPr>
        <p:txBody>
          <a:bodyPr vert="horz" lIns="94186" tIns="47094" rIns="94186" bIns="47094" rtlCol="0"/>
          <a:lstStyle>
            <a:lvl1pPr algn="r">
              <a:defRPr sz="1300"/>
            </a:lvl1pPr>
          </a:lstStyle>
          <a:p>
            <a:fld id="{B34D72C7-94CA-4F97-A148-021B4679DA84}" type="datetimeFigureOut">
              <a:rPr lang="en-US" smtClean="0"/>
              <a:t>1/1/2024</a:t>
            </a:fld>
            <a:endParaRPr lang="en-US"/>
          </a:p>
        </p:txBody>
      </p:sp>
      <p:sp>
        <p:nvSpPr>
          <p:cNvPr id="4" name="Slide Image Placeholder 3"/>
          <p:cNvSpPr>
            <a:spLocks noGrp="1" noRot="1" noChangeAspect="1"/>
          </p:cNvSpPr>
          <p:nvPr>
            <p:ph type="sldImg" idx="2"/>
          </p:nvPr>
        </p:nvSpPr>
        <p:spPr>
          <a:xfrm>
            <a:off x="1203325" y="704850"/>
            <a:ext cx="4692650" cy="3519488"/>
          </a:xfrm>
          <a:prstGeom prst="rect">
            <a:avLst/>
          </a:prstGeom>
          <a:noFill/>
          <a:ln w="12700">
            <a:solidFill>
              <a:prstClr val="black"/>
            </a:solidFill>
          </a:ln>
        </p:spPr>
        <p:txBody>
          <a:bodyPr vert="horz" lIns="94186" tIns="47094" rIns="94186" bIns="47094" rtlCol="0" anchor="ctr"/>
          <a:lstStyle/>
          <a:p>
            <a:endParaRPr lang="en-US"/>
          </a:p>
        </p:txBody>
      </p:sp>
      <p:sp>
        <p:nvSpPr>
          <p:cNvPr id="5" name="Notes Placeholder 4"/>
          <p:cNvSpPr>
            <a:spLocks noGrp="1"/>
          </p:cNvSpPr>
          <p:nvPr>
            <p:ph type="body" sz="quarter" idx="3"/>
          </p:nvPr>
        </p:nvSpPr>
        <p:spPr>
          <a:xfrm>
            <a:off x="709930" y="4458018"/>
            <a:ext cx="5679440" cy="4223385"/>
          </a:xfrm>
          <a:prstGeom prst="rect">
            <a:avLst/>
          </a:prstGeom>
        </p:spPr>
        <p:txBody>
          <a:bodyPr vert="horz" lIns="94186" tIns="47094" rIns="94186" bIns="4709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6"/>
            <a:ext cx="3076363" cy="469265"/>
          </a:xfrm>
          <a:prstGeom prst="rect">
            <a:avLst/>
          </a:prstGeom>
        </p:spPr>
        <p:txBody>
          <a:bodyPr vert="horz" lIns="94186" tIns="47094" rIns="94186" bIns="47094" rtlCol="0" anchor="b"/>
          <a:lstStyle>
            <a:lvl1pPr algn="l">
              <a:defRPr sz="1300"/>
            </a:lvl1pPr>
          </a:lstStyle>
          <a:p>
            <a:endParaRPr lang="en-US"/>
          </a:p>
        </p:txBody>
      </p:sp>
      <p:sp>
        <p:nvSpPr>
          <p:cNvPr id="7" name="Slide Number Placeholder 6"/>
          <p:cNvSpPr>
            <a:spLocks noGrp="1"/>
          </p:cNvSpPr>
          <p:nvPr>
            <p:ph type="sldNum" sz="quarter" idx="5"/>
          </p:nvPr>
        </p:nvSpPr>
        <p:spPr>
          <a:xfrm>
            <a:off x="4021294" y="8914406"/>
            <a:ext cx="3076363" cy="469265"/>
          </a:xfrm>
          <a:prstGeom prst="rect">
            <a:avLst/>
          </a:prstGeom>
        </p:spPr>
        <p:txBody>
          <a:bodyPr vert="horz" lIns="94186" tIns="47094" rIns="94186" bIns="47094" rtlCol="0" anchor="b"/>
          <a:lstStyle>
            <a:lvl1pPr algn="r">
              <a:defRPr sz="1300"/>
            </a:lvl1pPr>
          </a:lstStyle>
          <a:p>
            <a:fld id="{4E6CD77A-A14D-442C-B8CA-6D2145F23668}" type="slidenum">
              <a:rPr lang="en-US" smtClean="0"/>
              <a:t>‹#›</a:t>
            </a:fld>
            <a:endParaRPr lang="en-US"/>
          </a:p>
        </p:txBody>
      </p:sp>
    </p:spTree>
    <p:extLst>
      <p:ext uri="{BB962C8B-B14F-4D97-AF65-F5344CB8AC3E}">
        <p14:creationId xmlns:p14="http://schemas.microsoft.com/office/powerpoint/2010/main" val="1878406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E6CD77A-A14D-442C-B8CA-6D2145F23668}" type="slidenum">
              <a:rPr lang="en-US" smtClean="0"/>
              <a:t>4</a:t>
            </a:fld>
            <a:endParaRPr lang="en-US"/>
          </a:p>
        </p:txBody>
      </p:sp>
    </p:spTree>
    <p:extLst>
      <p:ext uri="{BB962C8B-B14F-4D97-AF65-F5344CB8AC3E}">
        <p14:creationId xmlns:p14="http://schemas.microsoft.com/office/powerpoint/2010/main" val="214188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a:t>Click to edit Master title style</a:t>
            </a:r>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fld id="{18F89B7C-181C-4BEE-9BF1-7103BB803237}" type="datetimeFigureOut">
              <a:rPr lang="en-US" smtClean="0"/>
              <a:t>1/1/2024</a:t>
            </a:fld>
            <a:endParaRPr lang="en-US"/>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endParaRPr lang="en-US"/>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0B7B8C8F-C413-4D2E-9730-5D61D38396E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8F89B7C-181C-4BEE-9BF1-7103BB803237}" type="datetimeFigureOut">
              <a:rPr lang="en-US" smtClean="0"/>
              <a:t>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7B8C8F-C413-4D2E-9730-5D61D38396E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81000"/>
            <a:ext cx="62484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8F89B7C-181C-4BEE-9BF1-7103BB803237}" type="datetimeFigureOut">
              <a:rPr lang="en-US" smtClean="0"/>
              <a:t>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7B8C8F-C413-4D2E-9730-5D61D38396E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070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kumimoji="0" lang="en-US"/>
              <a:t>Click to edit Master title style</a:t>
            </a:r>
          </a:p>
        </p:txBody>
      </p:sp>
      <p:sp>
        <p:nvSpPr>
          <p:cNvPr id="3" name="Content Placeholder 2"/>
          <p:cNvSpPr>
            <a:spLocks noGrp="1"/>
          </p:cNvSpPr>
          <p:nvPr>
            <p:ph idx="1"/>
          </p:nvPr>
        </p:nvSpPr>
        <p:spPr>
          <a:xfrm>
            <a:off x="457200" y="1882808"/>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791456" y="6480048"/>
            <a:ext cx="2133600" cy="301752"/>
          </a:xfrm>
        </p:spPr>
        <p:txBody>
          <a:bodyPr/>
          <a:lstStyle/>
          <a:p>
            <a:fld id="{18F89B7C-181C-4BEE-9BF1-7103BB803237}" type="datetimeFigureOut">
              <a:rPr lang="en-US" smtClean="0"/>
              <a:t>1/1/2024</a:t>
            </a:fld>
            <a:endParaRPr lang="en-US"/>
          </a:p>
        </p:txBody>
      </p:sp>
      <p:sp>
        <p:nvSpPr>
          <p:cNvPr id="5" name="Footer Placeholder 4"/>
          <p:cNvSpPr>
            <a:spLocks noGrp="1"/>
          </p:cNvSpPr>
          <p:nvPr>
            <p:ph type="ftr" sz="quarter" idx="11"/>
          </p:nvPr>
        </p:nvSpPr>
        <p:spPr>
          <a:xfrm>
            <a:off x="457200" y="6480969"/>
            <a:ext cx="4260056" cy="300831"/>
          </a:xfrm>
        </p:spPr>
        <p:txBody>
          <a:bodyPr/>
          <a:lstStyle/>
          <a:p>
            <a:endParaRPr lang="en-US"/>
          </a:p>
        </p:txBody>
      </p:sp>
      <p:sp>
        <p:nvSpPr>
          <p:cNvPr id="6" name="Slide Number Placeholder 5"/>
          <p:cNvSpPr>
            <a:spLocks noGrp="1"/>
          </p:cNvSpPr>
          <p:nvPr>
            <p:ph type="sldNum" sz="quarter" idx="12"/>
          </p:nvPr>
        </p:nvSpPr>
        <p:spPr/>
        <p:txBody>
          <a:bodyPr/>
          <a:lstStyle/>
          <a:p>
            <a:fld id="{0B7B8C8F-C413-4D2E-9730-5D61D38396E2}" type="slidenum">
              <a:rPr lang="en-US" smtClean="0"/>
              <a:t>‹#›</a:t>
            </a:fld>
            <a:endParaRPr lang="en-US"/>
          </a:p>
        </p:txBody>
      </p:sp>
    </p:spTree>
    <p:extLst>
      <p:ext uri="{BB962C8B-B14F-4D97-AF65-F5344CB8AC3E}">
        <p14:creationId xmlns:p14="http://schemas.microsoft.com/office/powerpoint/2010/main" val="1935908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069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791456" y="6480048"/>
            <a:ext cx="2133600" cy="301752"/>
          </a:xfrm>
        </p:spPr>
        <p:txBody>
          <a:bodyPr/>
          <a:lstStyle/>
          <a:p>
            <a:fld id="{18F89B7C-181C-4BEE-9BF1-7103BB803237}" type="datetimeFigureOut">
              <a:rPr lang="en-US" smtClean="0"/>
              <a:t>1/1/2024</a:t>
            </a:fld>
            <a:endParaRPr lang="en-US"/>
          </a:p>
        </p:txBody>
      </p:sp>
      <p:sp>
        <p:nvSpPr>
          <p:cNvPr id="5" name="Footer Placeholder 4"/>
          <p:cNvSpPr>
            <a:spLocks noGrp="1"/>
          </p:cNvSpPr>
          <p:nvPr>
            <p:ph type="ftr" sz="quarter" idx="11"/>
          </p:nvPr>
        </p:nvSpPr>
        <p:spPr>
          <a:xfrm>
            <a:off x="457200" y="6480969"/>
            <a:ext cx="4260056" cy="300831"/>
          </a:xfrm>
        </p:spPr>
        <p:txBody>
          <a:bodyPr/>
          <a:lstStyle/>
          <a:p>
            <a:endParaRPr lang="en-US"/>
          </a:p>
        </p:txBody>
      </p:sp>
      <p:sp>
        <p:nvSpPr>
          <p:cNvPr id="6" name="Slide Number Placeholder 5"/>
          <p:cNvSpPr>
            <a:spLocks noGrp="1"/>
          </p:cNvSpPr>
          <p:nvPr>
            <p:ph type="sldNum" sz="quarter" idx="12"/>
          </p:nvPr>
        </p:nvSpPr>
        <p:spPr/>
        <p:txBody>
          <a:bodyPr/>
          <a:lstStyle/>
          <a:p>
            <a:fld id="{0B7B8C8F-C413-4D2E-9730-5D61D38396E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ight Triangle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Isosceles Triangle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Date Placeholder 3"/>
          <p:cNvSpPr>
            <a:spLocks noGrp="1"/>
          </p:cNvSpPr>
          <p:nvPr>
            <p:ph type="dt" sz="half" idx="10"/>
          </p:nvPr>
        </p:nvSpPr>
        <p:spPr>
          <a:xfrm>
            <a:off x="6955632" y="6477000"/>
            <a:ext cx="2133600" cy="304800"/>
          </a:xfrm>
        </p:spPr>
        <p:txBody>
          <a:bodyPr/>
          <a:lstStyle/>
          <a:p>
            <a:fld id="{18F89B7C-181C-4BEE-9BF1-7103BB803237}" type="datetimeFigureOut">
              <a:rPr lang="en-US" smtClean="0"/>
              <a:t>1/1/2024</a:t>
            </a:fld>
            <a:endParaRPr lang="en-US"/>
          </a:p>
        </p:txBody>
      </p:sp>
      <p:sp>
        <p:nvSpPr>
          <p:cNvPr id="5" name="Footer Placeholder 4"/>
          <p:cNvSpPr>
            <a:spLocks noGrp="1"/>
          </p:cNvSpPr>
          <p:nvPr>
            <p:ph type="ftr" sz="quarter" idx="11"/>
          </p:nvPr>
        </p:nvSpPr>
        <p:spPr>
          <a:xfrm>
            <a:off x="2619376" y="6480969"/>
            <a:ext cx="4260056" cy="300831"/>
          </a:xfrm>
        </p:spPr>
        <p:txBody>
          <a:bodyPr/>
          <a:lstStyle/>
          <a:p>
            <a:endParaRPr lang="en-US"/>
          </a:p>
        </p:txBody>
      </p:sp>
      <p:sp>
        <p:nvSpPr>
          <p:cNvPr id="6" name="Slide Number Placeholder 5"/>
          <p:cNvSpPr>
            <a:spLocks noGrp="1"/>
          </p:cNvSpPr>
          <p:nvPr>
            <p:ph type="sldNum" sz="quarter" idx="12"/>
          </p:nvPr>
        </p:nvSpPr>
        <p:spPr>
          <a:xfrm>
            <a:off x="8451056" y="809624"/>
            <a:ext cx="502920" cy="300831"/>
          </a:xfrm>
        </p:spPr>
        <p:txBody>
          <a:bodyPr/>
          <a:lstStyle/>
          <a:p>
            <a:fld id="{0B7B8C8F-C413-4D2E-9730-5D61D38396E2}" type="slidenum">
              <a:rPr lang="en-US" smtClean="0"/>
              <a:t>‹#›</a:t>
            </a:fld>
            <a:endParaRPr lang="en-US"/>
          </a:p>
        </p:txBody>
      </p:sp>
      <p:cxnSp>
        <p:nvCxnSpPr>
          <p:cNvPr id="11" name="Straight Connector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n-US"/>
              <a:t>Click to edit Master title style</a:t>
            </a:r>
          </a:p>
        </p:txBody>
      </p:sp>
      <p:sp>
        <p:nvSpPr>
          <p:cNvPr id="3" name="Text Placeholder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a:t>Click to edit Master title style</a:t>
            </a:r>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4791456" y="6480969"/>
            <a:ext cx="2133600" cy="301752"/>
          </a:xfrm>
        </p:spPr>
        <p:txBody>
          <a:bodyPr/>
          <a:lstStyle/>
          <a:p>
            <a:fld id="{18F89B7C-181C-4BEE-9BF1-7103BB803237}" type="datetimeFigureOut">
              <a:rPr lang="en-US" smtClean="0"/>
              <a:t>1/1/2024</a:t>
            </a:fld>
            <a:endParaRPr lang="en-US"/>
          </a:p>
        </p:txBody>
      </p:sp>
      <p:sp>
        <p:nvSpPr>
          <p:cNvPr id="6" name="Footer Placeholder 5"/>
          <p:cNvSpPr>
            <a:spLocks noGrp="1"/>
          </p:cNvSpPr>
          <p:nvPr>
            <p:ph type="ftr" sz="quarter" idx="11"/>
          </p:nvPr>
        </p:nvSpPr>
        <p:spPr>
          <a:xfrm>
            <a:off x="457200" y="6480969"/>
            <a:ext cx="4260056" cy="301752"/>
          </a:xfrm>
        </p:spPr>
        <p:txBody>
          <a:bodyPr/>
          <a:lstStyle/>
          <a:p>
            <a:endParaRPr lang="en-US"/>
          </a:p>
        </p:txBody>
      </p:sp>
      <p:sp>
        <p:nvSpPr>
          <p:cNvPr id="7" name="Slide Number Placeholder 6"/>
          <p:cNvSpPr>
            <a:spLocks noGrp="1"/>
          </p:cNvSpPr>
          <p:nvPr>
            <p:ph type="sldNum" sz="quarter" idx="12"/>
          </p:nvPr>
        </p:nvSpPr>
        <p:spPr>
          <a:xfrm>
            <a:off x="7589520" y="6480969"/>
            <a:ext cx="502920" cy="301752"/>
          </a:xfrm>
        </p:spPr>
        <p:txBody>
          <a:bodyPr/>
          <a:lstStyle/>
          <a:p>
            <a:fld id="{0B7B8C8F-C413-4D2E-9730-5D61D38396E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n-US"/>
              <a:t>Click to edit Master title style</a:t>
            </a:r>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a:xfrm>
            <a:off x="4791456" y="6480969"/>
            <a:ext cx="2130552" cy="301752"/>
          </a:xfrm>
        </p:spPr>
        <p:txBody>
          <a:bodyPr/>
          <a:lstStyle/>
          <a:p>
            <a:fld id="{18F89B7C-181C-4BEE-9BF1-7103BB803237}" type="datetimeFigureOut">
              <a:rPr lang="en-US" smtClean="0"/>
              <a:t>1/1/2024</a:t>
            </a:fld>
            <a:endParaRPr lang="en-US"/>
          </a:p>
        </p:txBody>
      </p:sp>
      <p:sp>
        <p:nvSpPr>
          <p:cNvPr id="8" name="Footer Placeholder 7"/>
          <p:cNvSpPr>
            <a:spLocks noGrp="1"/>
          </p:cNvSpPr>
          <p:nvPr>
            <p:ph type="ftr" sz="quarter" idx="11"/>
          </p:nvPr>
        </p:nvSpPr>
        <p:spPr>
          <a:xfrm>
            <a:off x="457200" y="6480969"/>
            <a:ext cx="4261104" cy="301752"/>
          </a:xfrm>
        </p:spPr>
        <p:txBody>
          <a:bodyPr/>
          <a:lstStyle/>
          <a:p>
            <a:endParaRPr lang="en-US"/>
          </a:p>
        </p:txBody>
      </p:sp>
      <p:sp>
        <p:nvSpPr>
          <p:cNvPr id="9" name="Slide Number Placeholder 8"/>
          <p:cNvSpPr>
            <a:spLocks noGrp="1"/>
          </p:cNvSpPr>
          <p:nvPr>
            <p:ph type="sldNum" sz="quarter" idx="12"/>
          </p:nvPr>
        </p:nvSpPr>
        <p:spPr>
          <a:xfrm>
            <a:off x="7589520" y="6483096"/>
            <a:ext cx="502920" cy="301752"/>
          </a:xfrm>
        </p:spPr>
        <p:txBody>
          <a:bodyPr/>
          <a:lstStyle>
            <a:lvl1pPr algn="ctr">
              <a:defRPr/>
            </a:lvl1pPr>
          </a:lstStyle>
          <a:p>
            <a:fld id="{0B7B8C8F-C413-4D2E-9730-5D61D38396E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a:t>Click to edit Master title style</a:t>
            </a:r>
          </a:p>
        </p:txBody>
      </p:sp>
      <p:sp>
        <p:nvSpPr>
          <p:cNvPr id="3" name="Date Placeholder 2"/>
          <p:cNvSpPr>
            <a:spLocks noGrp="1"/>
          </p:cNvSpPr>
          <p:nvPr>
            <p:ph type="dt" sz="half" idx="10"/>
          </p:nvPr>
        </p:nvSpPr>
        <p:spPr/>
        <p:txBody>
          <a:bodyPr/>
          <a:lstStyle/>
          <a:p>
            <a:fld id="{18F89B7C-181C-4BEE-9BF1-7103BB803237}" type="datetimeFigureOut">
              <a:rPr lang="en-US" smtClean="0"/>
              <a:t>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7B8C8F-C413-4D2E-9730-5D61D38396E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fld id="{18F89B7C-181C-4BEE-9BF1-7103BB803237}" type="datetimeFigureOut">
              <a:rPr lang="en-US" smtClean="0"/>
              <a:t>1/1/2024</a:t>
            </a:fld>
            <a:endParaRPr lang="en-US"/>
          </a:p>
        </p:txBody>
      </p:sp>
      <p:sp>
        <p:nvSpPr>
          <p:cNvPr id="3" name="Footer Placeholder 2"/>
          <p:cNvSpPr>
            <a:spLocks noGrp="1"/>
          </p:cNvSpPr>
          <p:nvPr>
            <p:ph type="ftr" sz="quarter" idx="11"/>
          </p:nvPr>
        </p:nvSpPr>
        <p:spPr>
          <a:xfrm>
            <a:off x="457200" y="6481890"/>
            <a:ext cx="4260056" cy="300831"/>
          </a:xfrm>
        </p:spPr>
        <p:txBody>
          <a:bodyPr/>
          <a:lstStyle/>
          <a:p>
            <a:endParaRPr lang="en-US"/>
          </a:p>
        </p:txBody>
      </p:sp>
      <p:sp>
        <p:nvSpPr>
          <p:cNvPr id="4" name="Slide Number Placeholder 3"/>
          <p:cNvSpPr>
            <a:spLocks noGrp="1"/>
          </p:cNvSpPr>
          <p:nvPr>
            <p:ph type="sldNum" sz="quarter" idx="12"/>
          </p:nvPr>
        </p:nvSpPr>
        <p:spPr>
          <a:xfrm>
            <a:off x="7589520" y="6480969"/>
            <a:ext cx="502920" cy="301752"/>
          </a:xfrm>
        </p:spPr>
        <p:txBody>
          <a:bodyPr/>
          <a:lstStyle/>
          <a:p>
            <a:fld id="{0B7B8C8F-C413-4D2E-9730-5D61D38396E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n-US"/>
              <a:t>Click to edit Master title style</a:t>
            </a:r>
          </a:p>
        </p:txBody>
      </p:sp>
      <p:sp>
        <p:nvSpPr>
          <p:cNvPr id="3" name="Text Placeholder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278976" y="6556248"/>
            <a:ext cx="2133600" cy="301752"/>
          </a:xfrm>
        </p:spPr>
        <p:txBody>
          <a:bodyPr/>
          <a:lstStyle>
            <a:lvl1pPr>
              <a:defRPr sz="900"/>
            </a:lvl1pPr>
          </a:lstStyle>
          <a:p>
            <a:fld id="{18F89B7C-181C-4BEE-9BF1-7103BB803237}" type="datetimeFigureOut">
              <a:rPr lang="en-US" smtClean="0"/>
              <a:t>1/1/2024</a:t>
            </a:fld>
            <a:endParaRPr lang="en-US"/>
          </a:p>
        </p:txBody>
      </p:sp>
      <p:sp>
        <p:nvSpPr>
          <p:cNvPr id="6" name="Footer Placeholder 5"/>
          <p:cNvSpPr>
            <a:spLocks noGrp="1"/>
          </p:cNvSpPr>
          <p:nvPr>
            <p:ph type="ftr" sz="quarter" idx="11"/>
          </p:nvPr>
        </p:nvSpPr>
        <p:spPr>
          <a:xfrm>
            <a:off x="1135856" y="6556248"/>
            <a:ext cx="5143120"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410576" y="6556248"/>
            <a:ext cx="502920" cy="301752"/>
          </a:xfrm>
        </p:spPr>
        <p:txBody>
          <a:bodyPr/>
          <a:lstStyle>
            <a:lvl1pPr>
              <a:defRPr sz="900"/>
            </a:lvl1pPr>
          </a:lstStyle>
          <a:p>
            <a:fld id="{0B7B8C8F-C413-4D2E-9730-5D61D38396E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n-US"/>
              <a:t>Click to edit Master title style</a:t>
            </a:r>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6108192" y="6556248"/>
            <a:ext cx="2103120" cy="301752"/>
          </a:xfrm>
        </p:spPr>
        <p:txBody>
          <a:bodyPr/>
          <a:lstStyle>
            <a:lvl1pPr>
              <a:defRPr sz="900"/>
            </a:lvl1pPr>
          </a:lstStyle>
          <a:p>
            <a:fld id="{18F89B7C-181C-4BEE-9BF1-7103BB803237}" type="datetimeFigureOut">
              <a:rPr lang="en-US" smtClean="0"/>
              <a:t>1/1/2024</a:t>
            </a:fld>
            <a:endParaRPr lang="en-US"/>
          </a:p>
        </p:txBody>
      </p:sp>
      <p:sp>
        <p:nvSpPr>
          <p:cNvPr id="6" name="Footer Placeholder 5"/>
          <p:cNvSpPr>
            <a:spLocks noGrp="1"/>
          </p:cNvSpPr>
          <p:nvPr>
            <p:ph type="ftr" sz="quarter" idx="11"/>
          </p:nvPr>
        </p:nvSpPr>
        <p:spPr>
          <a:xfrm>
            <a:off x="1170432" y="6557169"/>
            <a:ext cx="4948072"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217192" y="6556248"/>
            <a:ext cx="365760" cy="301752"/>
          </a:xfrm>
        </p:spPr>
        <p:txBody>
          <a:bodyPr/>
          <a:lstStyle>
            <a:lvl1pPr algn="ctr">
              <a:defRPr sz="900"/>
            </a:lvl1pPr>
          </a:lstStyle>
          <a:p>
            <a:fld id="{0B7B8C8F-C413-4D2E-9730-5D61D38396E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ight Triangle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Straight Connector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7494"/>
            <a:ext cx="8229600" cy="1399032"/>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18F89B7C-181C-4BEE-9BF1-7103BB803237}" type="datetimeFigureOut">
              <a:rPr lang="en-US" smtClean="0"/>
              <a:t>1/1/2024</a:t>
            </a:fld>
            <a:endParaRPr lang="en-US"/>
          </a:p>
        </p:txBody>
      </p:sp>
      <p:sp>
        <p:nvSpPr>
          <p:cNvPr id="3" name="Footer Placeholder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en-US"/>
          </a:p>
        </p:txBody>
      </p:sp>
      <p:sp>
        <p:nvSpPr>
          <p:cNvPr id="23" name="Slide Number Placeholder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0B7B8C8F-C413-4D2E-9730-5D61D38396E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diagramData" Target="../diagrams/data7.xml"/><Relationship Id="rId2" Type="http://schemas.openxmlformats.org/officeDocument/2006/relationships/diagramData" Target="../diagrams/data5.xml"/><Relationship Id="rId16" Type="http://schemas.microsoft.com/office/2007/relationships/diagramDrawing" Target="../diagrams/drawing7.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5" Type="http://schemas.openxmlformats.org/officeDocument/2006/relationships/diagramColors" Target="../diagrams/colors7.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mailto:manoj.jaiswal@isbmb.ac.in" TargetMode="External"/><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75133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1266447" y="669712"/>
            <a:ext cx="6611105" cy="461665"/>
          </a:xfrm>
          <a:prstGeom prst="rect">
            <a:avLst/>
          </a:prstGeom>
          <a:noFill/>
        </p:spPr>
        <p:txBody>
          <a:bodyPr wrap="none" rtlCol="0">
            <a:spAutoFit/>
          </a:bodyPr>
          <a:lstStyle/>
          <a:p>
            <a:r>
              <a:rPr lang="en-US" sz="2400" b="1" dirty="0">
                <a:solidFill>
                  <a:schemeClr val="bg1"/>
                </a:solidFill>
                <a:latin typeface="Futura Md BT" pitchFamily="34" charset="0"/>
              </a:rPr>
              <a:t>MODULE 1 – PRINCIPLES OF  ECONOMICS</a:t>
            </a:r>
          </a:p>
        </p:txBody>
      </p:sp>
      <p:sp>
        <p:nvSpPr>
          <p:cNvPr id="6" name="TextBox 5"/>
          <p:cNvSpPr txBox="1"/>
          <p:nvPr/>
        </p:nvSpPr>
        <p:spPr>
          <a:xfrm>
            <a:off x="381000" y="1295400"/>
            <a:ext cx="8458200" cy="738664"/>
          </a:xfrm>
          <a:prstGeom prst="rect">
            <a:avLst/>
          </a:prstGeom>
          <a:noFill/>
        </p:spPr>
        <p:txBody>
          <a:bodyPr wrap="square" rtlCol="0">
            <a:spAutoFit/>
          </a:bodyPr>
          <a:lstStyle/>
          <a:p>
            <a:pPr algn="just"/>
            <a:r>
              <a:rPr lang="en-US" sz="1400" b="1" dirty="0">
                <a:solidFill>
                  <a:schemeClr val="tx2">
                    <a:lumMod val="50000"/>
                  </a:schemeClr>
                </a:solidFill>
                <a:latin typeface="Futura Md BT" pitchFamily="34" charset="0"/>
              </a:rPr>
              <a:t>The Principles of Economics program will discuss how economics impacts the industry and the country as a whole. The program includes the study of microeconomics and macroeconomics.  It will.</a:t>
            </a:r>
          </a:p>
        </p:txBody>
      </p:sp>
      <p:sp>
        <p:nvSpPr>
          <p:cNvPr id="7" name="Content Placeholder 2"/>
          <p:cNvSpPr>
            <a:spLocks noGrp="1"/>
          </p:cNvSpPr>
          <p:nvPr>
            <p:ph idx="4294967295"/>
          </p:nvPr>
        </p:nvSpPr>
        <p:spPr>
          <a:xfrm>
            <a:off x="381000" y="2010912"/>
            <a:ext cx="4572000" cy="4542288"/>
          </a:xfrm>
        </p:spPr>
        <p:txBody>
          <a:bodyPr>
            <a:noAutofit/>
          </a:bodyPr>
          <a:lstStyle/>
          <a:p>
            <a:pPr marL="285750" indent="-285750" algn="just">
              <a:lnSpc>
                <a:spcPct val="150000"/>
              </a:lnSpc>
              <a:buFont typeface="Arial" panose="020B0604020202020204" pitchFamily="34" charset="0"/>
              <a:buChar char="•"/>
            </a:pPr>
            <a:r>
              <a:rPr lang="en-US" sz="1100" dirty="0">
                <a:latin typeface="Futura Md BT" pitchFamily="34" charset="0"/>
              </a:rPr>
              <a:t>Analyze the impact of fiscal policies on economic growth.</a:t>
            </a:r>
          </a:p>
          <a:p>
            <a:pPr marL="285750" indent="-285750" algn="just">
              <a:lnSpc>
                <a:spcPct val="150000"/>
              </a:lnSpc>
              <a:buFont typeface="Arial" panose="020B0604020202020204" pitchFamily="34" charset="0"/>
              <a:buChar char="•"/>
            </a:pPr>
            <a:r>
              <a:rPr lang="en-US" sz="1100" dirty="0">
                <a:latin typeface="Futura Md BT" pitchFamily="34" charset="0"/>
              </a:rPr>
              <a:t>Evaluate the effects of monetary policies on inflation rates.</a:t>
            </a:r>
          </a:p>
          <a:p>
            <a:pPr marL="285750" indent="-285750" algn="just">
              <a:lnSpc>
                <a:spcPct val="150000"/>
              </a:lnSpc>
              <a:buFont typeface="Arial" panose="020B0604020202020204" pitchFamily="34" charset="0"/>
              <a:buChar char="•"/>
            </a:pPr>
            <a:r>
              <a:rPr lang="en-US" sz="1100" dirty="0">
                <a:latin typeface="Futura Md BT" pitchFamily="34" charset="0"/>
              </a:rPr>
              <a:t>Examine the relationship between unemployment and GDP.</a:t>
            </a:r>
          </a:p>
          <a:p>
            <a:pPr marL="285750" indent="-285750" algn="just">
              <a:lnSpc>
                <a:spcPct val="150000"/>
              </a:lnSpc>
              <a:buFont typeface="Arial" panose="020B0604020202020204" pitchFamily="34" charset="0"/>
              <a:buChar char="•"/>
            </a:pPr>
            <a:r>
              <a:rPr lang="en-US" sz="1100" dirty="0">
                <a:latin typeface="Futura Md BT" pitchFamily="34" charset="0"/>
              </a:rPr>
              <a:t>Explore the factors influencing exchange rates and their impact on international trade.</a:t>
            </a:r>
          </a:p>
          <a:p>
            <a:pPr marL="282893" indent="-282893" algn="just">
              <a:lnSpc>
                <a:spcPct val="150000"/>
              </a:lnSpc>
              <a:buFont typeface="Arial" panose="020B0604020202020204" pitchFamily="34" charset="0"/>
              <a:buChar char="•"/>
            </a:pPr>
            <a:r>
              <a:rPr lang="en-US" sz="1100" dirty="0">
                <a:latin typeface="Futura Md BT" pitchFamily="34" charset="0"/>
              </a:rPr>
              <a:t>Analyze consumer behavior and understand how people and households make choices regarding goods and services.</a:t>
            </a:r>
          </a:p>
          <a:p>
            <a:pPr marL="282893" indent="-282893" algn="just">
              <a:lnSpc>
                <a:spcPct val="150000"/>
              </a:lnSpc>
              <a:buFont typeface="Arial" panose="020B0604020202020204" pitchFamily="34" charset="0"/>
              <a:buChar char="•"/>
            </a:pPr>
            <a:r>
              <a:rPr lang="en-US" sz="1100" dirty="0">
                <a:latin typeface="Futura Md BT" pitchFamily="34" charset="0"/>
              </a:rPr>
              <a:t>Examine market </a:t>
            </a:r>
            <a:r>
              <a:rPr lang="en-US" sz="1100" dirty="0" err="1">
                <a:latin typeface="Futura Md BT" pitchFamily="34" charset="0"/>
              </a:rPr>
              <a:t>structures</a:t>
            </a:r>
            <a:r>
              <a:rPr lang="en-US" sz="1100" dirty="0" err="1">
                <a:latin typeface="Futura Md BT" pitchFamily="34" charset="0"/>
                <a:cs typeface="Calibri"/>
              </a:rPr>
              <a:t>─</a:t>
            </a:r>
            <a:r>
              <a:rPr lang="en-US" sz="1100" dirty="0" err="1">
                <a:latin typeface="Futura Md BT" pitchFamily="34" charset="0"/>
              </a:rPr>
              <a:t>analyze</a:t>
            </a:r>
            <a:r>
              <a:rPr lang="en-US" sz="1100" dirty="0">
                <a:latin typeface="Futura Md BT" pitchFamily="34" charset="0"/>
              </a:rPr>
              <a:t> different market types (e.g., monopoly, oligopoly, perfect competition).</a:t>
            </a:r>
          </a:p>
          <a:p>
            <a:pPr marL="282893" indent="-282893" algn="just">
              <a:lnSpc>
                <a:spcPct val="150000"/>
              </a:lnSpc>
              <a:buFont typeface="Arial" panose="020B0604020202020204" pitchFamily="34" charset="0"/>
              <a:buChar char="•"/>
            </a:pPr>
            <a:r>
              <a:rPr lang="en-US" sz="1100" dirty="0">
                <a:latin typeface="Futura Md BT" pitchFamily="34" charset="0"/>
              </a:rPr>
              <a:t>Assess market conditions and resolve disputes through negotiation, mediation, or arbitration to avoid costly litigation. failures: Identify areas where markets don't efficiently allocate resources, enabling policymakers to implement corrective measures</a:t>
            </a:r>
          </a:p>
          <a:p>
            <a:pPr marL="282893" indent="-282893" algn="just">
              <a:lnSpc>
                <a:spcPct val="150000"/>
              </a:lnSpc>
              <a:buFont typeface="Arial" panose="020B0604020202020204" pitchFamily="34" charset="0"/>
              <a:buChar char="•"/>
            </a:pPr>
            <a:r>
              <a:rPr lang="en-US" sz="1100" dirty="0">
                <a:latin typeface="Futura Md BT" pitchFamily="34" charset="0"/>
              </a:rPr>
              <a:t>Estimate production costs, the factors affecting production costs, allowing businesses to optimize their production processes and improve efficiency.</a:t>
            </a:r>
          </a:p>
          <a:p>
            <a:pPr marL="285750" indent="-285750" algn="just">
              <a:lnSpc>
                <a:spcPct val="150000"/>
              </a:lnSpc>
              <a:buFont typeface="Arial" panose="020B0604020202020204" pitchFamily="34" charset="0"/>
              <a:buChar char="•"/>
            </a:pPr>
            <a:endParaRPr lang="en-US" sz="1100" dirty="0">
              <a:latin typeface="Futura Md BT" pitchFamily="34" charset="0"/>
            </a:endParaRPr>
          </a:p>
        </p:txBody>
      </p:sp>
    </p:spTree>
    <p:extLst>
      <p:ext uri="{BB962C8B-B14F-4D97-AF65-F5344CB8AC3E}">
        <p14:creationId xmlns:p14="http://schemas.microsoft.com/office/powerpoint/2010/main" val="1361777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1089775" y="669712"/>
            <a:ext cx="7173759" cy="461665"/>
          </a:xfrm>
          <a:prstGeom prst="rect">
            <a:avLst/>
          </a:prstGeom>
          <a:noFill/>
        </p:spPr>
        <p:txBody>
          <a:bodyPr wrap="none" rtlCol="0">
            <a:spAutoFit/>
          </a:bodyPr>
          <a:lstStyle/>
          <a:p>
            <a:pPr algn="ctr"/>
            <a:r>
              <a:rPr lang="en-US" sz="2400" b="1" dirty="0">
                <a:solidFill>
                  <a:schemeClr val="bg1"/>
                </a:solidFill>
                <a:latin typeface="Futura Md BT" pitchFamily="34" charset="0"/>
              </a:rPr>
              <a:t>MODULE 1 – FUNDAMENTALS OF DATA SCIENCE </a:t>
            </a:r>
          </a:p>
        </p:txBody>
      </p:sp>
      <p:sp>
        <p:nvSpPr>
          <p:cNvPr id="6" name="Rectangle 5"/>
          <p:cNvSpPr/>
          <p:nvPr/>
        </p:nvSpPr>
        <p:spPr>
          <a:xfrm>
            <a:off x="160227" y="2133600"/>
            <a:ext cx="4335573" cy="2971800"/>
          </a:xfrm>
          <a:prstGeom prst="rect">
            <a:avLst/>
          </a:prstGeom>
        </p:spPr>
        <p:txBody>
          <a:bodyPr vert="horz" lIns="91440" tIns="45720" rIns="91440" bIns="45720" rtlCol="0" anchor="t">
            <a:noAutofit/>
          </a:bodyPr>
          <a:lstStyle/>
          <a:p>
            <a:pPr algn="just">
              <a:lnSpc>
                <a:spcPct val="90000"/>
              </a:lnSpc>
              <a:spcAft>
                <a:spcPts val="600"/>
              </a:spcAft>
            </a:pPr>
            <a:r>
              <a:rPr lang="en-US" sz="1400" b="1" dirty="0">
                <a:latin typeface="Futura Md BT" pitchFamily="34" charset="0"/>
              </a:rPr>
              <a:t>Data Science is a critical competency for corporate executives.  In today’s VUCA world, leaders should be able to evaluate all the data, alternatives and do risk modelling using scientific tools and techniques to make optimal decisions.</a:t>
            </a:r>
          </a:p>
          <a:p>
            <a:pPr algn="just">
              <a:lnSpc>
                <a:spcPct val="90000"/>
              </a:lnSpc>
              <a:spcAft>
                <a:spcPts val="600"/>
              </a:spcAft>
            </a:pPr>
            <a:endParaRPr lang="en-US" sz="1200" dirty="0">
              <a:latin typeface="Futura Md BT" pitchFamily="34" charset="0"/>
            </a:endParaRPr>
          </a:p>
          <a:p>
            <a:pPr marL="171450" indent="-171450" algn="just">
              <a:lnSpc>
                <a:spcPct val="90000"/>
              </a:lnSpc>
              <a:spcAft>
                <a:spcPts val="600"/>
              </a:spcAft>
              <a:buFont typeface="Arial" pitchFamily="34" charset="0"/>
              <a:buChar char="•"/>
            </a:pPr>
            <a:r>
              <a:rPr lang="en-US" sz="1200" dirty="0">
                <a:latin typeface="Futura Md BT" pitchFamily="34" charset="0"/>
              </a:rPr>
              <a:t>Understand the conceptual frameworks of Data Science</a:t>
            </a:r>
          </a:p>
          <a:p>
            <a:pPr marL="171450" indent="-171450" algn="just">
              <a:lnSpc>
                <a:spcPct val="90000"/>
              </a:lnSpc>
              <a:spcAft>
                <a:spcPts val="600"/>
              </a:spcAft>
              <a:buFont typeface="Arial" pitchFamily="34" charset="0"/>
              <a:buChar char="•"/>
            </a:pPr>
            <a:r>
              <a:rPr lang="en-US" sz="1200" dirty="0">
                <a:latin typeface="Futura Md BT" pitchFamily="34" charset="0"/>
              </a:rPr>
              <a:t>Build the ability to do risk modelling </a:t>
            </a:r>
          </a:p>
          <a:p>
            <a:pPr marL="171450" indent="-171450" algn="just">
              <a:lnSpc>
                <a:spcPct val="90000"/>
              </a:lnSpc>
              <a:spcAft>
                <a:spcPts val="600"/>
              </a:spcAft>
              <a:buFont typeface="Arial" pitchFamily="34" charset="0"/>
              <a:buChar char="•"/>
            </a:pPr>
            <a:r>
              <a:rPr lang="en-US" sz="1200" dirty="0">
                <a:latin typeface="Futura Md BT" pitchFamily="34" charset="0"/>
              </a:rPr>
              <a:t>Evaluate the alternative options and choose the most optimal option</a:t>
            </a:r>
          </a:p>
          <a:p>
            <a:pPr marL="171450" indent="-171450" algn="just">
              <a:lnSpc>
                <a:spcPct val="90000"/>
              </a:lnSpc>
              <a:spcAft>
                <a:spcPts val="600"/>
              </a:spcAft>
              <a:buFont typeface="Arial" pitchFamily="34" charset="0"/>
              <a:buChar char="•"/>
            </a:pPr>
            <a:r>
              <a:rPr lang="en-US" sz="1200" dirty="0">
                <a:latin typeface="Futura Md BT" pitchFamily="34" charset="0"/>
              </a:rPr>
              <a:t>Use probability modelling using data science</a:t>
            </a:r>
          </a:p>
          <a:p>
            <a:pPr marL="171450" indent="-171450" algn="just">
              <a:lnSpc>
                <a:spcPct val="90000"/>
              </a:lnSpc>
              <a:spcAft>
                <a:spcPts val="600"/>
              </a:spcAft>
              <a:buFont typeface="Arial" pitchFamily="34" charset="0"/>
              <a:buChar char="•"/>
            </a:pPr>
            <a:r>
              <a:rPr lang="en-US" sz="1200" dirty="0">
                <a:latin typeface="Futura Md BT" pitchFamily="34" charset="0"/>
              </a:rPr>
              <a:t>Use scientific tools and techniques to make suitable decision</a:t>
            </a:r>
          </a:p>
          <a:p>
            <a:pPr marL="171450" indent="-171450" algn="just">
              <a:lnSpc>
                <a:spcPct val="90000"/>
              </a:lnSpc>
              <a:spcAft>
                <a:spcPts val="600"/>
              </a:spcAft>
              <a:buFont typeface="Arial" pitchFamily="34" charset="0"/>
              <a:buChar char="•"/>
            </a:pPr>
            <a:r>
              <a:rPr lang="en-US" sz="1200" dirty="0">
                <a:latin typeface="Futura Md BT" pitchFamily="34" charset="0"/>
              </a:rPr>
              <a:t>Analyze data in a systematic and structured way to take decisions</a:t>
            </a:r>
          </a:p>
        </p:txBody>
      </p:sp>
    </p:spTree>
    <p:extLst>
      <p:ext uri="{BB962C8B-B14F-4D97-AF65-F5344CB8AC3E}">
        <p14:creationId xmlns:p14="http://schemas.microsoft.com/office/powerpoint/2010/main" val="3896314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1081091" y="304800"/>
            <a:ext cx="7032694" cy="461665"/>
          </a:xfrm>
          <a:prstGeom prst="rect">
            <a:avLst/>
          </a:prstGeom>
          <a:noFill/>
        </p:spPr>
        <p:txBody>
          <a:bodyPr wrap="none" rtlCol="0">
            <a:spAutoFit/>
          </a:bodyPr>
          <a:lstStyle/>
          <a:p>
            <a:pPr algn="ctr"/>
            <a:r>
              <a:rPr lang="en-US" sz="2400" b="1" dirty="0">
                <a:solidFill>
                  <a:schemeClr val="bg1"/>
                </a:solidFill>
                <a:latin typeface="Futura Md BT" pitchFamily="34" charset="0"/>
              </a:rPr>
              <a:t>MODULE 1 – HUMAN RESOURCE MANAGEMENT</a:t>
            </a:r>
          </a:p>
        </p:txBody>
      </p:sp>
      <p:sp>
        <p:nvSpPr>
          <p:cNvPr id="6" name="TextBox 5"/>
          <p:cNvSpPr txBox="1"/>
          <p:nvPr/>
        </p:nvSpPr>
        <p:spPr>
          <a:xfrm>
            <a:off x="381000" y="914400"/>
            <a:ext cx="8458200" cy="954107"/>
          </a:xfrm>
          <a:prstGeom prst="rect">
            <a:avLst/>
          </a:prstGeom>
          <a:noFill/>
        </p:spPr>
        <p:txBody>
          <a:bodyPr wrap="square" rtlCol="0">
            <a:spAutoFit/>
          </a:bodyPr>
          <a:lstStyle/>
          <a:p>
            <a:pPr algn="just"/>
            <a:r>
              <a:rPr lang="en-US" sz="1400" b="1" dirty="0">
                <a:solidFill>
                  <a:schemeClr val="tx2">
                    <a:lumMod val="50000"/>
                  </a:schemeClr>
                </a:solidFill>
                <a:latin typeface="Futura Md BT" pitchFamily="34" charset="0"/>
              </a:rPr>
              <a:t>"HR professionals are the torchbearers of change, igniting the path to progress and igniting the spark of innovation.“</a:t>
            </a:r>
          </a:p>
          <a:p>
            <a:pPr algn="just"/>
            <a:r>
              <a:rPr lang="en-US" sz="1400" b="1" dirty="0">
                <a:solidFill>
                  <a:schemeClr val="tx2">
                    <a:lumMod val="50000"/>
                  </a:schemeClr>
                </a:solidFill>
                <a:latin typeface="Futura Md BT" pitchFamily="34" charset="0"/>
                <a:cs typeface="Arial" panose="020B0604020202020204" pitchFamily="34" charset="0"/>
              </a:rPr>
              <a:t>Explore the path to becoming a trusted advisor for business leaders and discover how digital transformation transforms Human Resource function.</a:t>
            </a:r>
            <a:endParaRPr lang="en-IN" sz="1400" b="1" dirty="0">
              <a:solidFill>
                <a:schemeClr val="tx2">
                  <a:lumMod val="50000"/>
                </a:schemeClr>
              </a:solidFill>
              <a:latin typeface="Futura Md BT" pitchFamily="34" charset="0"/>
              <a:cs typeface="Arial" panose="020B0604020202020204" pitchFamily="34" charset="0"/>
            </a:endParaRPr>
          </a:p>
        </p:txBody>
      </p:sp>
      <p:sp>
        <p:nvSpPr>
          <p:cNvPr id="7" name="Content Placeholder 2"/>
          <p:cNvSpPr>
            <a:spLocks noGrp="1"/>
          </p:cNvSpPr>
          <p:nvPr>
            <p:ph idx="4294967295"/>
          </p:nvPr>
        </p:nvSpPr>
        <p:spPr>
          <a:xfrm>
            <a:off x="152400" y="1934712"/>
            <a:ext cx="5257800" cy="4542288"/>
          </a:xfrm>
        </p:spPr>
        <p:txBody>
          <a:bodyPr>
            <a:noAutofit/>
          </a:bodyPr>
          <a:lstStyle/>
          <a:p>
            <a:pPr marL="171450" indent="-171450">
              <a:lnSpc>
                <a:spcPct val="150000"/>
              </a:lnSpc>
            </a:pPr>
            <a:r>
              <a:rPr lang="en-US" sz="1200" dirty="0">
                <a:latin typeface="Futura Md BT" pitchFamily="34" charset="0"/>
              </a:rPr>
              <a:t>Explain the components of a Human Resource Management</a:t>
            </a:r>
          </a:p>
          <a:p>
            <a:pPr marL="171450" indent="-171450">
              <a:lnSpc>
                <a:spcPct val="150000"/>
              </a:lnSpc>
            </a:pPr>
            <a:r>
              <a:rPr lang="en-US" sz="1200" dirty="0">
                <a:latin typeface="Futura Md BT" pitchFamily="34" charset="0"/>
              </a:rPr>
              <a:t>System and its role in an organizational context.</a:t>
            </a:r>
          </a:p>
          <a:p>
            <a:pPr marL="171450" indent="-171450">
              <a:lnSpc>
                <a:spcPct val="150000"/>
              </a:lnSpc>
            </a:pPr>
            <a:r>
              <a:rPr lang="en-US" sz="1200" dirty="0">
                <a:latin typeface="Futura Md BT" pitchFamily="34" charset="0"/>
              </a:rPr>
              <a:t>Apply Recruitment, Selection, and Induction techniques</a:t>
            </a:r>
          </a:p>
          <a:p>
            <a:pPr marL="171450" indent="-171450">
              <a:lnSpc>
                <a:spcPct val="150000"/>
              </a:lnSpc>
            </a:pPr>
            <a:r>
              <a:rPr lang="en-US" sz="1200" dirty="0">
                <a:latin typeface="Futura Md BT" pitchFamily="34" charset="0"/>
              </a:rPr>
              <a:t>Analyze Performance Management systems and data</a:t>
            </a:r>
          </a:p>
          <a:p>
            <a:pPr marL="171450" indent="-171450">
              <a:lnSpc>
                <a:spcPct val="150000"/>
              </a:lnSpc>
            </a:pPr>
            <a:r>
              <a:rPr lang="en-IN" sz="1200" dirty="0">
                <a:latin typeface="Futura Md BT" pitchFamily="34" charset="0"/>
              </a:rPr>
              <a:t>Evaluate Compensation Management strategies</a:t>
            </a:r>
          </a:p>
          <a:p>
            <a:pPr marL="171450" indent="-171450">
              <a:lnSpc>
                <a:spcPct val="150000"/>
              </a:lnSpc>
            </a:pPr>
            <a:r>
              <a:rPr lang="en-IN" sz="1200" dirty="0">
                <a:latin typeface="Futura Md BT" pitchFamily="34" charset="0"/>
              </a:rPr>
              <a:t>Describe Employee Relations Principles</a:t>
            </a:r>
          </a:p>
          <a:p>
            <a:pPr marL="171450" indent="-171450">
              <a:lnSpc>
                <a:spcPct val="150000"/>
              </a:lnSpc>
            </a:pPr>
            <a:r>
              <a:rPr lang="en-US" sz="1200" dirty="0">
                <a:latin typeface="Futura Md BT" pitchFamily="34" charset="0"/>
              </a:rPr>
              <a:t>Create HRM strategies for New Age Organizations and New Forms of Work</a:t>
            </a:r>
          </a:p>
          <a:p>
            <a:pPr marL="171450" indent="-171450">
              <a:lnSpc>
                <a:spcPct val="150000"/>
              </a:lnSpc>
            </a:pPr>
            <a:r>
              <a:rPr lang="en-US" sz="1200" dirty="0">
                <a:latin typeface="Futura Md BT" pitchFamily="34" charset="0"/>
              </a:rPr>
              <a:t>Assess Digital Transformation's impact on HR practices</a:t>
            </a:r>
          </a:p>
          <a:p>
            <a:pPr marL="171450" indent="-171450"/>
            <a:r>
              <a:rPr lang="en-US" sz="1200" dirty="0">
                <a:latin typeface="Futura Md BT" pitchFamily="34" charset="0"/>
              </a:rPr>
              <a:t>Illustrate how employee relations practices contribute to a positive work environment and employee engagement</a:t>
            </a:r>
          </a:p>
          <a:p>
            <a:pPr marL="171450" indent="-171450"/>
            <a:endParaRPr lang="en-US" sz="1200" dirty="0">
              <a:latin typeface="Futura Md BT" pitchFamily="34" charset="0"/>
            </a:endParaRPr>
          </a:p>
          <a:p>
            <a:pPr marL="171450" indent="-171450"/>
            <a:r>
              <a:rPr lang="en-US" sz="1200" dirty="0">
                <a:latin typeface="Futura Md BT" pitchFamily="34" charset="0"/>
              </a:rPr>
              <a:t>Propose innovative HRM strategies that cater to the unique needs of new-age organizations and the gig economy</a:t>
            </a:r>
          </a:p>
          <a:p>
            <a:pPr marL="171450" indent="-171450"/>
            <a:endParaRPr lang="en-US" sz="1200" dirty="0">
              <a:latin typeface="Futura Md BT" pitchFamily="34" charset="0"/>
            </a:endParaRPr>
          </a:p>
          <a:p>
            <a:pPr marL="171450" indent="-171450"/>
            <a:r>
              <a:rPr lang="en-US" sz="1200" dirty="0">
                <a:latin typeface="Futura Md BT" pitchFamily="34" charset="0"/>
              </a:rPr>
              <a:t>Study Strategic Human Resource Management</a:t>
            </a:r>
          </a:p>
        </p:txBody>
      </p:sp>
    </p:spTree>
    <p:extLst>
      <p:ext uri="{BB962C8B-B14F-4D97-AF65-F5344CB8AC3E}">
        <p14:creationId xmlns:p14="http://schemas.microsoft.com/office/powerpoint/2010/main" val="2328433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1592448" y="275303"/>
            <a:ext cx="6009979" cy="461665"/>
          </a:xfrm>
          <a:prstGeom prst="rect">
            <a:avLst/>
          </a:prstGeom>
          <a:noFill/>
        </p:spPr>
        <p:txBody>
          <a:bodyPr wrap="none" rtlCol="0">
            <a:spAutoFit/>
          </a:bodyPr>
          <a:lstStyle/>
          <a:p>
            <a:pPr algn="ctr"/>
            <a:r>
              <a:rPr lang="en-US" sz="2400" b="1" dirty="0">
                <a:solidFill>
                  <a:schemeClr val="bg1"/>
                </a:solidFill>
                <a:latin typeface="Futura Md BT" pitchFamily="34" charset="0"/>
              </a:rPr>
              <a:t>MODULE 1 – MARKETING MANAGEMENT</a:t>
            </a:r>
          </a:p>
        </p:txBody>
      </p:sp>
      <p:sp>
        <p:nvSpPr>
          <p:cNvPr id="6" name="TextBox 5"/>
          <p:cNvSpPr txBox="1"/>
          <p:nvPr/>
        </p:nvSpPr>
        <p:spPr>
          <a:xfrm>
            <a:off x="381000" y="1002998"/>
            <a:ext cx="8458200" cy="444802"/>
          </a:xfrm>
          <a:prstGeom prst="rect">
            <a:avLst/>
          </a:prstGeom>
          <a:noFill/>
        </p:spPr>
        <p:txBody>
          <a:bodyPr wrap="square" rtlCol="0">
            <a:spAutoFit/>
          </a:bodyPr>
          <a:lstStyle/>
          <a:p>
            <a:pPr marL="9246" marR="101699" algn="ctr">
              <a:lnSpc>
                <a:spcPct val="100899"/>
              </a:lnSpc>
              <a:spcBef>
                <a:spcPts val="931"/>
              </a:spcBef>
              <a:tabLst>
                <a:tab pos="92454" algn="l"/>
              </a:tabLst>
            </a:pPr>
            <a:r>
              <a:rPr lang="en-IN" sz="2400" b="1" dirty="0">
                <a:solidFill>
                  <a:schemeClr val="bg1"/>
                </a:solidFill>
                <a:latin typeface="Futura Md BT" pitchFamily="34" charset="0"/>
              </a:rPr>
              <a:t>Mastering the Marketing Symphony</a:t>
            </a:r>
            <a:endParaRPr lang="en-US" sz="2400" b="1" dirty="0">
              <a:solidFill>
                <a:schemeClr val="bg1"/>
              </a:solidFill>
              <a:latin typeface="Futura Md BT" pitchFamily="34" charset="0"/>
            </a:endParaRPr>
          </a:p>
        </p:txBody>
      </p:sp>
      <p:sp>
        <p:nvSpPr>
          <p:cNvPr id="7" name="Content Placeholder 2"/>
          <p:cNvSpPr>
            <a:spLocks noGrp="1"/>
          </p:cNvSpPr>
          <p:nvPr>
            <p:ph idx="4294967295"/>
          </p:nvPr>
        </p:nvSpPr>
        <p:spPr>
          <a:xfrm>
            <a:off x="152400" y="1676400"/>
            <a:ext cx="4953000" cy="4847088"/>
          </a:xfrm>
        </p:spPr>
        <p:txBody>
          <a:bodyPr>
            <a:noAutofit/>
          </a:bodyPr>
          <a:lstStyle/>
          <a:p>
            <a:pPr marL="0" indent="0">
              <a:buNone/>
            </a:pPr>
            <a:r>
              <a:rPr lang="en-US" sz="1400" b="1" dirty="0">
                <a:solidFill>
                  <a:schemeClr val="tx2">
                    <a:lumMod val="50000"/>
                  </a:schemeClr>
                </a:solidFill>
                <a:latin typeface="Futura Md BT" pitchFamily="34" charset="0"/>
              </a:rPr>
              <a:t>This course enables participants in understanding the world of Marketing and its criticality in organizations, through models, theories and frameworks of Marketing.  It will enable participants to create a marketing plan, understand the 4 P’s of marketing, and explain digital marketing concepts, branding.</a:t>
            </a:r>
          </a:p>
          <a:p>
            <a:pPr marL="285750" indent="-285750">
              <a:buFont typeface="Wingdings" pitchFamily="2" charset="2"/>
              <a:buChar char="q"/>
            </a:pPr>
            <a:endParaRPr lang="en-US" sz="1400" b="1" dirty="0">
              <a:solidFill>
                <a:schemeClr val="bg1"/>
              </a:solidFill>
              <a:latin typeface="Futura Md BT" pitchFamily="34" charset="0"/>
            </a:endParaRPr>
          </a:p>
          <a:p>
            <a:pPr marL="285750" indent="-285750">
              <a:buFont typeface="Wingdings" pitchFamily="2" charset="2"/>
              <a:buChar char="q"/>
            </a:pPr>
            <a:r>
              <a:rPr lang="en-US" sz="1400" dirty="0">
                <a:latin typeface="Futura Md BT" pitchFamily="34" charset="0"/>
              </a:rPr>
              <a:t>Segmenting, Targeting, and Positioning (STP) Strategies </a:t>
            </a:r>
          </a:p>
          <a:p>
            <a:pPr marL="285750" indent="-285750">
              <a:buFont typeface="Wingdings" pitchFamily="2" charset="2"/>
              <a:buChar char="q"/>
            </a:pPr>
            <a:r>
              <a:rPr lang="en-US" sz="1400" dirty="0">
                <a:latin typeface="Futura Md BT" pitchFamily="34" charset="0"/>
              </a:rPr>
              <a:t>The Marketing Mix (4Ps)</a:t>
            </a:r>
          </a:p>
          <a:p>
            <a:pPr marL="285750" indent="-285750">
              <a:buFont typeface="Wingdings" pitchFamily="2" charset="2"/>
              <a:buChar char="q"/>
            </a:pPr>
            <a:r>
              <a:rPr lang="en-US" sz="1400" dirty="0">
                <a:latin typeface="Futura Md BT" pitchFamily="34" charset="0"/>
              </a:rPr>
              <a:t>Business-to-Business (B2B) and Business-to-Consumer (B2C) Marketing</a:t>
            </a:r>
          </a:p>
          <a:p>
            <a:pPr marL="285750" indent="-285750">
              <a:buFont typeface="Wingdings" pitchFamily="2" charset="2"/>
              <a:buChar char="q"/>
            </a:pPr>
            <a:r>
              <a:rPr lang="en-US" sz="1400" dirty="0">
                <a:latin typeface="Futura Md BT" pitchFamily="34" charset="0"/>
              </a:rPr>
              <a:t>Digital Marketing in the Digital Age</a:t>
            </a:r>
          </a:p>
          <a:p>
            <a:pPr marL="285750" indent="-285750">
              <a:buFont typeface="Wingdings" pitchFamily="2" charset="2"/>
              <a:buChar char="q"/>
            </a:pPr>
            <a:r>
              <a:rPr lang="en-US" sz="1400" dirty="0">
                <a:latin typeface="Futura Md BT" pitchFamily="34" charset="0"/>
              </a:rPr>
              <a:t>The Power of Branding</a:t>
            </a:r>
          </a:p>
        </p:txBody>
      </p:sp>
    </p:spTree>
    <p:extLst>
      <p:ext uri="{BB962C8B-B14F-4D97-AF65-F5344CB8AC3E}">
        <p14:creationId xmlns:p14="http://schemas.microsoft.com/office/powerpoint/2010/main" val="650234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1370432" y="304800"/>
            <a:ext cx="6454010" cy="461665"/>
          </a:xfrm>
          <a:prstGeom prst="rect">
            <a:avLst/>
          </a:prstGeom>
          <a:noFill/>
        </p:spPr>
        <p:txBody>
          <a:bodyPr wrap="none" rtlCol="0">
            <a:spAutoFit/>
          </a:bodyPr>
          <a:lstStyle/>
          <a:p>
            <a:pPr algn="ctr"/>
            <a:r>
              <a:rPr lang="en-US" sz="2400" b="1" dirty="0">
                <a:solidFill>
                  <a:schemeClr val="bg1"/>
                </a:solidFill>
                <a:latin typeface="Futura Md BT" pitchFamily="34" charset="0"/>
              </a:rPr>
              <a:t>MODULE 1 – MANAGEMENT ACCOUNTING </a:t>
            </a:r>
          </a:p>
        </p:txBody>
      </p:sp>
      <p:sp>
        <p:nvSpPr>
          <p:cNvPr id="6" name="TextBox 5"/>
          <p:cNvSpPr txBox="1"/>
          <p:nvPr/>
        </p:nvSpPr>
        <p:spPr>
          <a:xfrm>
            <a:off x="381000" y="1143000"/>
            <a:ext cx="8458200" cy="867930"/>
          </a:xfrm>
          <a:prstGeom prst="rect">
            <a:avLst/>
          </a:prstGeom>
          <a:noFill/>
        </p:spPr>
        <p:txBody>
          <a:bodyPr wrap="square" rtlCol="0">
            <a:spAutoFit/>
          </a:bodyPr>
          <a:lstStyle/>
          <a:p>
            <a:pPr algn="just">
              <a:lnSpc>
                <a:spcPct val="90000"/>
              </a:lnSpc>
              <a:spcAft>
                <a:spcPts val="600"/>
              </a:spcAft>
            </a:pPr>
            <a:r>
              <a:rPr lang="en-IN" sz="1400" b="1" dirty="0">
                <a:latin typeface="Futura Md BT" pitchFamily="34" charset="0"/>
              </a:rPr>
              <a:t>Master financial accounting skills required for analysis of financial statements and disclosures;  learn how accounting standards and managerial incentives affect the financial reporting process. Management accounting focuses on all accounting aimed at informing management about operational business metrics.</a:t>
            </a:r>
          </a:p>
        </p:txBody>
      </p:sp>
      <p:sp>
        <p:nvSpPr>
          <p:cNvPr id="7" name="TextBox 6"/>
          <p:cNvSpPr txBox="1"/>
          <p:nvPr/>
        </p:nvSpPr>
        <p:spPr>
          <a:xfrm>
            <a:off x="381000" y="2438400"/>
            <a:ext cx="3200400" cy="3296287"/>
          </a:xfrm>
          <a:prstGeom prst="rect">
            <a:avLst/>
          </a:prstGeom>
          <a:noFill/>
        </p:spPr>
        <p:txBody>
          <a:bodyPr wrap="square" rtlCol="0">
            <a:spAutoFit/>
          </a:bodyPr>
          <a:lstStyle/>
          <a:p>
            <a:pPr marL="285750" indent="-285750">
              <a:lnSpc>
                <a:spcPct val="90000"/>
              </a:lnSpc>
              <a:spcAft>
                <a:spcPts val="600"/>
              </a:spcAft>
              <a:buFont typeface="Wingdings" pitchFamily="2" charset="2"/>
              <a:buChar char="Ø"/>
            </a:pPr>
            <a:r>
              <a:rPr lang="en-US" sz="1200" dirty="0">
                <a:latin typeface="Futura Md BT" pitchFamily="34" charset="0"/>
              </a:rPr>
              <a:t>Differentiate between financial accounting </a:t>
            </a:r>
            <a:r>
              <a:rPr lang="en-US" sz="1200" dirty="0" err="1">
                <a:latin typeface="Futura Md BT" pitchFamily="34" charset="0"/>
              </a:rPr>
              <a:t>vs</a:t>
            </a:r>
            <a:r>
              <a:rPr lang="en-US" sz="1200" dirty="0">
                <a:latin typeface="Futura Md BT" pitchFamily="34" charset="0"/>
              </a:rPr>
              <a:t> management accounting</a:t>
            </a:r>
          </a:p>
          <a:p>
            <a:pPr marL="171450" indent="-171450">
              <a:lnSpc>
                <a:spcPct val="90000"/>
              </a:lnSpc>
              <a:spcAft>
                <a:spcPts val="600"/>
              </a:spcAft>
              <a:buFont typeface="Wingdings" pitchFamily="2" charset="2"/>
              <a:buChar char="Ø"/>
            </a:pPr>
            <a:endParaRPr lang="en-US" sz="1200" dirty="0">
              <a:latin typeface="Futura Md BT" pitchFamily="34" charset="0"/>
            </a:endParaRPr>
          </a:p>
          <a:p>
            <a:pPr marL="285750" indent="-285750">
              <a:lnSpc>
                <a:spcPct val="90000"/>
              </a:lnSpc>
              <a:spcAft>
                <a:spcPts val="600"/>
              </a:spcAft>
              <a:buFont typeface="Wingdings" pitchFamily="2" charset="2"/>
              <a:buChar char="Ø"/>
            </a:pPr>
            <a:r>
              <a:rPr lang="en-US" sz="1200" dirty="0">
                <a:latin typeface="Futura Md BT" pitchFamily="34" charset="0"/>
              </a:rPr>
              <a:t>Understand the accounting cycle</a:t>
            </a:r>
          </a:p>
          <a:p>
            <a:pPr marL="171450" indent="-171450">
              <a:lnSpc>
                <a:spcPct val="90000"/>
              </a:lnSpc>
              <a:spcAft>
                <a:spcPts val="600"/>
              </a:spcAft>
              <a:buFont typeface="Wingdings" pitchFamily="2" charset="2"/>
              <a:buChar char="Ø"/>
            </a:pPr>
            <a:endParaRPr lang="en-US" sz="1200" dirty="0">
              <a:latin typeface="Futura Md BT" pitchFamily="34" charset="0"/>
            </a:endParaRPr>
          </a:p>
          <a:p>
            <a:pPr marL="285750" indent="-285750">
              <a:lnSpc>
                <a:spcPct val="90000"/>
              </a:lnSpc>
              <a:spcAft>
                <a:spcPts val="600"/>
              </a:spcAft>
              <a:buFont typeface="Wingdings" pitchFamily="2" charset="2"/>
              <a:buChar char="Ø"/>
            </a:pPr>
            <a:r>
              <a:rPr lang="en-US" sz="1200" dirty="0" err="1">
                <a:latin typeface="Futura Md BT" pitchFamily="34" charset="0"/>
              </a:rPr>
              <a:t>Analyse</a:t>
            </a:r>
            <a:r>
              <a:rPr lang="en-US" sz="1200" dirty="0">
                <a:latin typeface="Futura Md BT" pitchFamily="34" charset="0"/>
              </a:rPr>
              <a:t> and interpret the financial statements</a:t>
            </a:r>
          </a:p>
          <a:p>
            <a:pPr marL="171450" indent="-171450">
              <a:lnSpc>
                <a:spcPct val="90000"/>
              </a:lnSpc>
              <a:spcAft>
                <a:spcPts val="600"/>
              </a:spcAft>
              <a:buFont typeface="Wingdings" pitchFamily="2" charset="2"/>
              <a:buChar char="Ø"/>
            </a:pPr>
            <a:endParaRPr lang="en-US" sz="1200" dirty="0">
              <a:latin typeface="Futura Md BT" pitchFamily="34" charset="0"/>
            </a:endParaRPr>
          </a:p>
          <a:p>
            <a:pPr marL="285750" indent="-285750">
              <a:lnSpc>
                <a:spcPct val="90000"/>
              </a:lnSpc>
              <a:spcAft>
                <a:spcPts val="600"/>
              </a:spcAft>
              <a:buFont typeface="Wingdings" pitchFamily="2" charset="2"/>
              <a:buChar char="Ø"/>
            </a:pPr>
            <a:r>
              <a:rPr lang="en-US" sz="1200" dirty="0">
                <a:latin typeface="Futura Md BT" pitchFamily="34" charset="0"/>
              </a:rPr>
              <a:t>Appreciate the Management of costs</a:t>
            </a:r>
          </a:p>
          <a:p>
            <a:pPr marL="171450" indent="-171450">
              <a:lnSpc>
                <a:spcPct val="90000"/>
              </a:lnSpc>
              <a:spcAft>
                <a:spcPts val="600"/>
              </a:spcAft>
              <a:buFont typeface="Wingdings" pitchFamily="2" charset="2"/>
              <a:buChar char="Ø"/>
            </a:pPr>
            <a:endParaRPr lang="en-US" sz="1200" dirty="0">
              <a:latin typeface="Futura Md BT" pitchFamily="34" charset="0"/>
            </a:endParaRPr>
          </a:p>
          <a:p>
            <a:pPr marL="285750" indent="-285750">
              <a:lnSpc>
                <a:spcPct val="90000"/>
              </a:lnSpc>
              <a:spcAft>
                <a:spcPts val="600"/>
              </a:spcAft>
              <a:buFont typeface="Wingdings" pitchFamily="2" charset="2"/>
              <a:buChar char="Ø"/>
            </a:pPr>
            <a:r>
              <a:rPr lang="en-US" sz="1200" dirty="0">
                <a:latin typeface="Futura Md BT" pitchFamily="34" charset="0"/>
              </a:rPr>
              <a:t>Create budgets and evaluate standard costs</a:t>
            </a:r>
            <a:endParaRPr lang="en-IN" sz="1200" dirty="0">
              <a:latin typeface="Futura Md BT" pitchFamily="34" charset="0"/>
            </a:endParaRPr>
          </a:p>
          <a:p>
            <a:pPr marL="171450" indent="-171450">
              <a:buFont typeface="Wingdings" pitchFamily="2" charset="2"/>
              <a:buChar char="Ø"/>
            </a:pPr>
            <a:endParaRPr lang="en-US" sz="1200" dirty="0">
              <a:latin typeface="Futura Md BT" pitchFamily="34" charset="0"/>
            </a:endParaRPr>
          </a:p>
        </p:txBody>
      </p:sp>
    </p:spTree>
    <p:extLst>
      <p:ext uri="{BB962C8B-B14F-4D97-AF65-F5344CB8AC3E}">
        <p14:creationId xmlns:p14="http://schemas.microsoft.com/office/powerpoint/2010/main" val="200746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2024"/>
            <a:ext cx="9144000" cy="6665976"/>
          </a:xfrm>
          <a:prstGeom prst="rect">
            <a:avLst/>
          </a:prstGeom>
        </p:spPr>
      </p:pic>
      <p:sp>
        <p:nvSpPr>
          <p:cNvPr id="6" name="TextBox 5"/>
          <p:cNvSpPr txBox="1"/>
          <p:nvPr/>
        </p:nvSpPr>
        <p:spPr>
          <a:xfrm>
            <a:off x="1339174" y="228600"/>
            <a:ext cx="6516528" cy="830997"/>
          </a:xfrm>
          <a:prstGeom prst="rect">
            <a:avLst/>
          </a:prstGeom>
          <a:noFill/>
        </p:spPr>
        <p:txBody>
          <a:bodyPr wrap="none" rtlCol="0">
            <a:spAutoFit/>
          </a:bodyPr>
          <a:lstStyle/>
          <a:p>
            <a:pPr algn="ctr"/>
            <a:r>
              <a:rPr lang="en-US" sz="2400" b="1" dirty="0">
                <a:solidFill>
                  <a:schemeClr val="bg1"/>
                </a:solidFill>
                <a:latin typeface="Futura Md BT" pitchFamily="34" charset="0"/>
              </a:rPr>
              <a:t>MODULE 2 – OPERATIONS MANAGEMENT &amp; </a:t>
            </a:r>
          </a:p>
          <a:p>
            <a:pPr algn="ctr"/>
            <a:r>
              <a:rPr lang="en-US" sz="2400" b="1" dirty="0">
                <a:solidFill>
                  <a:schemeClr val="bg1"/>
                </a:solidFill>
                <a:latin typeface="Futura Md BT" pitchFamily="34" charset="0"/>
              </a:rPr>
              <a:t>SUPPLY CHAIN MANAGEMENT</a:t>
            </a:r>
          </a:p>
        </p:txBody>
      </p:sp>
      <p:sp>
        <p:nvSpPr>
          <p:cNvPr id="7" name="TextBox 6"/>
          <p:cNvSpPr txBox="1"/>
          <p:nvPr/>
        </p:nvSpPr>
        <p:spPr>
          <a:xfrm>
            <a:off x="381000" y="1219200"/>
            <a:ext cx="8458200" cy="738664"/>
          </a:xfrm>
          <a:prstGeom prst="rect">
            <a:avLst/>
          </a:prstGeom>
          <a:noFill/>
        </p:spPr>
        <p:txBody>
          <a:bodyPr wrap="square" rtlCol="0">
            <a:spAutoFit/>
          </a:bodyPr>
          <a:lstStyle/>
          <a:p>
            <a:pPr algn="just"/>
            <a:r>
              <a:rPr lang="en-US" sz="1400" b="1" dirty="0">
                <a:solidFill>
                  <a:schemeClr val="tx2">
                    <a:lumMod val="50000"/>
                  </a:schemeClr>
                </a:solidFill>
                <a:latin typeface="Futura Md BT" pitchFamily="34" charset="0"/>
              </a:rPr>
              <a:t>Study Operations and Supply Chain Management to understand key concepts, tools, best practices and be effective and efficient in the execution of operational processes and optimization of the supply chain. </a:t>
            </a:r>
          </a:p>
        </p:txBody>
      </p:sp>
      <p:sp>
        <p:nvSpPr>
          <p:cNvPr id="8" name="Content Placeholder 2"/>
          <p:cNvSpPr>
            <a:spLocks noGrp="1"/>
          </p:cNvSpPr>
          <p:nvPr>
            <p:ph idx="4294967295"/>
          </p:nvPr>
        </p:nvSpPr>
        <p:spPr>
          <a:xfrm>
            <a:off x="381000" y="2133600"/>
            <a:ext cx="8458200" cy="2286000"/>
          </a:xfrm>
        </p:spPr>
        <p:txBody>
          <a:bodyPr>
            <a:noAutofit/>
          </a:bodyPr>
          <a:lstStyle/>
          <a:p>
            <a:pPr marL="171450" indent="-171450">
              <a:buFont typeface="Wingdings" pitchFamily="2" charset="2"/>
              <a:buChar char="q"/>
            </a:pPr>
            <a:r>
              <a:rPr lang="en-US" sz="1200" dirty="0">
                <a:latin typeface="Futura Md BT" pitchFamily="34" charset="0"/>
              </a:rPr>
              <a:t>Understand concepts of  Operations Management</a:t>
            </a:r>
            <a:endParaRPr lang="en-IN" sz="1200" dirty="0">
              <a:latin typeface="Futura Md BT" pitchFamily="34" charset="0"/>
            </a:endParaRPr>
          </a:p>
          <a:p>
            <a:pPr marL="171450" indent="-171450">
              <a:buFont typeface="Wingdings" pitchFamily="2" charset="2"/>
              <a:buChar char="q"/>
            </a:pPr>
            <a:r>
              <a:rPr lang="en-US" sz="1200" dirty="0">
                <a:latin typeface="Futura Md BT" pitchFamily="34" charset="0"/>
              </a:rPr>
              <a:t>Study Location Planning, Process Selection and Facility layout</a:t>
            </a:r>
          </a:p>
          <a:p>
            <a:pPr marL="171450" indent="-171450">
              <a:buFont typeface="Wingdings" pitchFamily="2" charset="2"/>
              <a:buChar char="q"/>
            </a:pPr>
            <a:r>
              <a:rPr lang="en-US" sz="1200" dirty="0">
                <a:latin typeface="Futura Md BT" pitchFamily="34" charset="0"/>
              </a:rPr>
              <a:t>Analyze Strategic Capacity Planning for Products and Services</a:t>
            </a:r>
          </a:p>
          <a:p>
            <a:pPr marL="171450" indent="-171450">
              <a:buFont typeface="Wingdings" pitchFamily="2" charset="2"/>
              <a:buChar char="q"/>
            </a:pPr>
            <a:r>
              <a:rPr lang="en-US" sz="1200" dirty="0">
                <a:latin typeface="Futura Md BT" pitchFamily="34" charset="0"/>
              </a:rPr>
              <a:t>Build competency in Forecasting and Planning </a:t>
            </a:r>
            <a:endParaRPr lang="en-IN" sz="1200" dirty="0">
              <a:latin typeface="Futura Md BT" pitchFamily="34" charset="0"/>
            </a:endParaRPr>
          </a:p>
          <a:p>
            <a:pPr marL="171450" indent="-171450">
              <a:buFont typeface="Wingdings" pitchFamily="2" charset="2"/>
              <a:buChar char="q"/>
            </a:pPr>
            <a:r>
              <a:rPr lang="en-US" sz="1200" dirty="0">
                <a:latin typeface="Futura Md BT" pitchFamily="34" charset="0"/>
              </a:rPr>
              <a:t>Optimize Inventory management</a:t>
            </a:r>
          </a:p>
          <a:p>
            <a:pPr marL="171450" indent="-171450">
              <a:buFont typeface="Wingdings" pitchFamily="2" charset="2"/>
              <a:buChar char="q"/>
            </a:pPr>
            <a:r>
              <a:rPr lang="en-US" sz="1200" dirty="0">
                <a:latin typeface="Futura Md BT" pitchFamily="34" charset="0"/>
              </a:rPr>
              <a:t>Learn Quality Principles and Operations improvements</a:t>
            </a:r>
          </a:p>
          <a:p>
            <a:pPr marL="171450" indent="-171450">
              <a:buFont typeface="Wingdings" pitchFamily="2" charset="2"/>
              <a:buChar char="q"/>
            </a:pPr>
            <a:r>
              <a:rPr lang="en-US" sz="1200" dirty="0">
                <a:latin typeface="Futura Md BT" pitchFamily="34" charset="0"/>
              </a:rPr>
              <a:t>Understand the Supply Chain theory, models and challenges</a:t>
            </a:r>
          </a:p>
          <a:p>
            <a:pPr marL="171450" indent="-171450">
              <a:buFont typeface="Wingdings" pitchFamily="2" charset="2"/>
              <a:buChar char="q"/>
            </a:pPr>
            <a:r>
              <a:rPr lang="en-US" sz="1200" dirty="0">
                <a:latin typeface="Futura Md BT" pitchFamily="34" charset="0"/>
              </a:rPr>
              <a:t>Analyze optimization of Networks</a:t>
            </a:r>
          </a:p>
          <a:p>
            <a:pPr marL="171450" indent="-171450">
              <a:buFont typeface="Wingdings" pitchFamily="2" charset="2"/>
              <a:buChar char="q"/>
            </a:pPr>
            <a:r>
              <a:rPr lang="en-US" sz="1200" dirty="0">
                <a:latin typeface="Futura Md BT" pitchFamily="34" charset="0"/>
              </a:rPr>
              <a:t>Build Strategic Sourcing and procurement</a:t>
            </a:r>
          </a:p>
        </p:txBody>
      </p:sp>
    </p:spTree>
    <p:extLst>
      <p:ext uri="{BB962C8B-B14F-4D97-AF65-F5344CB8AC3E}">
        <p14:creationId xmlns:p14="http://schemas.microsoft.com/office/powerpoint/2010/main" val="2954847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1351197" y="304800"/>
            <a:ext cx="6492482" cy="461665"/>
          </a:xfrm>
          <a:prstGeom prst="rect">
            <a:avLst/>
          </a:prstGeom>
          <a:noFill/>
        </p:spPr>
        <p:txBody>
          <a:bodyPr wrap="none" rtlCol="0">
            <a:spAutoFit/>
          </a:bodyPr>
          <a:lstStyle/>
          <a:p>
            <a:pPr algn="ctr"/>
            <a:r>
              <a:rPr lang="en-US" sz="2400" b="1" dirty="0">
                <a:solidFill>
                  <a:schemeClr val="bg1"/>
                </a:solidFill>
                <a:latin typeface="Futura Md BT" pitchFamily="34" charset="0"/>
              </a:rPr>
              <a:t>MODULE 2 – ORGANIZATIONAL BEHAVIOUR</a:t>
            </a:r>
          </a:p>
        </p:txBody>
      </p:sp>
      <p:sp>
        <p:nvSpPr>
          <p:cNvPr id="6" name="Content Placeholder 7">
            <a:extLst>
              <a:ext uri="{FF2B5EF4-FFF2-40B4-BE49-F238E27FC236}">
                <a16:creationId xmlns:a16="http://schemas.microsoft.com/office/drawing/2014/main" id="{FD6BAA5B-A2BD-6CA7-33BC-E8925428AAC8}"/>
              </a:ext>
            </a:extLst>
          </p:cNvPr>
          <p:cNvSpPr>
            <a:spLocks noGrp="1"/>
          </p:cNvSpPr>
          <p:nvPr>
            <p:ph idx="4294967295"/>
          </p:nvPr>
        </p:nvSpPr>
        <p:spPr>
          <a:xfrm>
            <a:off x="152401" y="1219200"/>
            <a:ext cx="5105400" cy="5486400"/>
          </a:xfrm>
        </p:spPr>
        <p:txBody>
          <a:bodyPr vert="horz" wrap="square" lIns="75438" tIns="37719" rIns="75438" bIns="37719" rtlCol="0" anchor="t">
            <a:normAutofit/>
          </a:bodyPr>
          <a:lstStyle/>
          <a:p>
            <a:pPr marL="0" indent="0" algn="just">
              <a:spcAft>
                <a:spcPts val="495"/>
              </a:spcAft>
              <a:buNone/>
            </a:pPr>
            <a:r>
              <a:rPr lang="en-US" sz="1400" b="1" dirty="0">
                <a:solidFill>
                  <a:schemeClr val="tx2">
                    <a:lumMod val="50000"/>
                  </a:schemeClr>
                </a:solidFill>
                <a:latin typeface="Futura Md BT" pitchFamily="34" charset="0"/>
              </a:rPr>
              <a:t>This course enables participants to understand the nature of organizations, their structure dynamics and how </a:t>
            </a:r>
            <a:r>
              <a:rPr lang="en-US" sz="1400" b="1" dirty="0" err="1">
                <a:solidFill>
                  <a:schemeClr val="tx2">
                    <a:lumMod val="50000"/>
                  </a:schemeClr>
                </a:solidFill>
                <a:latin typeface="Futura Md BT" pitchFamily="34" charset="0"/>
              </a:rPr>
              <a:t>organisations</a:t>
            </a:r>
            <a:r>
              <a:rPr lang="en-US" sz="1400" b="1" dirty="0">
                <a:solidFill>
                  <a:schemeClr val="tx2">
                    <a:lumMod val="50000"/>
                  </a:schemeClr>
                </a:solidFill>
                <a:latin typeface="Futura Md BT" pitchFamily="34" charset="0"/>
              </a:rPr>
              <a:t> can be managed more productively by enhancing the quality of human interactions. </a:t>
            </a:r>
          </a:p>
          <a:p>
            <a:pPr marL="0" indent="0" algn="just">
              <a:spcAft>
                <a:spcPts val="495"/>
              </a:spcAft>
              <a:buNone/>
            </a:pPr>
            <a:r>
              <a:rPr lang="en-US" sz="1400" b="1" dirty="0">
                <a:solidFill>
                  <a:schemeClr val="tx2">
                    <a:lumMod val="50000"/>
                  </a:schemeClr>
                </a:solidFill>
                <a:latin typeface="Futura Md BT" pitchFamily="34" charset="0"/>
              </a:rPr>
              <a:t>The course also explains the </a:t>
            </a:r>
            <a:r>
              <a:rPr lang="en-US" sz="1400" b="1" dirty="0" err="1">
                <a:solidFill>
                  <a:schemeClr val="tx2">
                    <a:lumMod val="50000"/>
                  </a:schemeClr>
                </a:solidFill>
                <a:latin typeface="Futura Md BT" pitchFamily="34" charset="0"/>
              </a:rPr>
              <a:t>behaviour</a:t>
            </a:r>
            <a:r>
              <a:rPr lang="en-US" sz="1400" b="1" dirty="0">
                <a:solidFill>
                  <a:schemeClr val="tx2">
                    <a:lumMod val="50000"/>
                  </a:schemeClr>
                </a:solidFill>
                <a:latin typeface="Futura Md BT" pitchFamily="34" charset="0"/>
              </a:rPr>
              <a:t> of leadership, individuals, groups and teams in organizations and analyzes the impact of culture on organizations, EQ and teams.</a:t>
            </a:r>
          </a:p>
          <a:p>
            <a:pPr marL="285750" indent="-285750" algn="just">
              <a:spcAft>
                <a:spcPts val="495"/>
              </a:spcAft>
              <a:buFont typeface="Wingdings" pitchFamily="2" charset="2"/>
              <a:buChar char="q"/>
            </a:pPr>
            <a:endParaRPr lang="en-US" sz="1200" dirty="0">
              <a:solidFill>
                <a:schemeClr val="bg1"/>
              </a:solidFill>
              <a:latin typeface="Futura Md BT" pitchFamily="34" charset="0"/>
            </a:endParaRPr>
          </a:p>
          <a:p>
            <a:pPr marL="285750" indent="-285750" algn="just">
              <a:spcAft>
                <a:spcPts val="495"/>
              </a:spcAft>
              <a:buFont typeface="Wingdings" pitchFamily="2" charset="2"/>
              <a:buChar char="q"/>
            </a:pPr>
            <a:r>
              <a:rPr lang="en-US" sz="1200" dirty="0">
                <a:latin typeface="Futura Md BT" pitchFamily="34" charset="0"/>
              </a:rPr>
              <a:t>Decode Human Behavior</a:t>
            </a:r>
          </a:p>
          <a:p>
            <a:pPr marL="285750" indent="-285750" algn="just">
              <a:spcAft>
                <a:spcPts val="495"/>
              </a:spcAft>
              <a:buFont typeface="Wingdings" pitchFamily="2" charset="2"/>
              <a:buChar char="q"/>
            </a:pPr>
            <a:r>
              <a:rPr lang="en-US" sz="1200" dirty="0">
                <a:latin typeface="Futura Md BT" pitchFamily="34" charset="0"/>
              </a:rPr>
              <a:t>Unleash Emotional Intelligence</a:t>
            </a:r>
          </a:p>
          <a:p>
            <a:pPr marL="285750" indent="-285750" algn="just">
              <a:spcAft>
                <a:spcPts val="495"/>
              </a:spcAft>
              <a:buFont typeface="Wingdings" pitchFamily="2" charset="2"/>
              <a:buChar char="q"/>
            </a:pPr>
            <a:r>
              <a:rPr lang="en-US" sz="1200" dirty="0">
                <a:latin typeface="Futura Md BT" pitchFamily="34" charset="0"/>
              </a:rPr>
              <a:t>Nurture Dynamic Teams</a:t>
            </a:r>
          </a:p>
          <a:p>
            <a:pPr marL="285750" indent="-285750" algn="just">
              <a:spcAft>
                <a:spcPts val="495"/>
              </a:spcAft>
              <a:buFont typeface="Wingdings" pitchFamily="2" charset="2"/>
              <a:buChar char="q"/>
            </a:pPr>
            <a:r>
              <a:rPr lang="en-US" sz="1200" dirty="0">
                <a:latin typeface="Futura Md BT" pitchFamily="34" charset="0"/>
              </a:rPr>
              <a:t>Ignite Your Leadership Impact</a:t>
            </a:r>
          </a:p>
          <a:p>
            <a:pPr marL="285750" indent="-285750" algn="just">
              <a:spcAft>
                <a:spcPts val="495"/>
              </a:spcAft>
              <a:buFont typeface="Wingdings" pitchFamily="2" charset="2"/>
              <a:buChar char="q"/>
            </a:pPr>
            <a:r>
              <a:rPr lang="en-US" sz="1200" dirty="0">
                <a:latin typeface="Futura Md BT" pitchFamily="34" charset="0"/>
              </a:rPr>
              <a:t>Shape Culture, Embrace Change</a:t>
            </a:r>
          </a:p>
        </p:txBody>
      </p:sp>
    </p:spTree>
    <p:extLst>
      <p:ext uri="{BB962C8B-B14F-4D97-AF65-F5344CB8AC3E}">
        <p14:creationId xmlns:p14="http://schemas.microsoft.com/office/powerpoint/2010/main" val="1085765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1875218" y="304800"/>
            <a:ext cx="5444439" cy="461665"/>
          </a:xfrm>
          <a:prstGeom prst="rect">
            <a:avLst/>
          </a:prstGeom>
          <a:noFill/>
        </p:spPr>
        <p:txBody>
          <a:bodyPr wrap="none" rtlCol="0">
            <a:spAutoFit/>
          </a:bodyPr>
          <a:lstStyle/>
          <a:p>
            <a:pPr algn="ctr"/>
            <a:r>
              <a:rPr lang="en-US" sz="2400" b="1" dirty="0">
                <a:solidFill>
                  <a:schemeClr val="bg1"/>
                </a:solidFill>
                <a:latin typeface="Futura Md BT" pitchFamily="34" charset="0"/>
              </a:rPr>
              <a:t>MODULE 2 – DIGITAL MARKETING</a:t>
            </a:r>
          </a:p>
        </p:txBody>
      </p:sp>
      <p:sp>
        <p:nvSpPr>
          <p:cNvPr id="6" name="TextBox 5"/>
          <p:cNvSpPr txBox="1"/>
          <p:nvPr/>
        </p:nvSpPr>
        <p:spPr>
          <a:xfrm>
            <a:off x="152400" y="1524000"/>
            <a:ext cx="5029200" cy="4424929"/>
          </a:xfrm>
          <a:prstGeom prst="rect">
            <a:avLst/>
          </a:prstGeom>
          <a:noFill/>
        </p:spPr>
        <p:txBody>
          <a:bodyPr wrap="square" rtlCol="0">
            <a:spAutoFit/>
          </a:bodyPr>
          <a:lstStyle/>
          <a:p>
            <a:pPr marL="9246" marR="101699">
              <a:lnSpc>
                <a:spcPct val="100899"/>
              </a:lnSpc>
              <a:spcBef>
                <a:spcPts val="931"/>
              </a:spcBef>
              <a:tabLst>
                <a:tab pos="92454" algn="l"/>
              </a:tabLst>
            </a:pPr>
            <a:r>
              <a:rPr lang="en-IN" sz="1600" b="1" dirty="0">
                <a:solidFill>
                  <a:srgbClr val="002060"/>
                </a:solidFill>
                <a:latin typeface="Futura Md BT" pitchFamily="34" charset="0"/>
              </a:rPr>
              <a:t>Navigating the Digital Frontiers </a:t>
            </a:r>
          </a:p>
          <a:p>
            <a:pPr marL="9246" marR="101699">
              <a:lnSpc>
                <a:spcPct val="100899"/>
              </a:lnSpc>
              <a:spcBef>
                <a:spcPts val="931"/>
              </a:spcBef>
              <a:tabLst>
                <a:tab pos="92454" algn="l"/>
              </a:tabLst>
            </a:pPr>
            <a:r>
              <a:rPr lang="en-IN" sz="1400" b="1" dirty="0">
                <a:solidFill>
                  <a:schemeClr val="tx2">
                    <a:lumMod val="50000"/>
                  </a:schemeClr>
                </a:solidFill>
                <a:latin typeface="Futura Md BT" pitchFamily="34" charset="0"/>
              </a:rPr>
              <a:t>This module enables participants to explore diverse digital marketing channels, understand how to develop integrated marketing strategies, create digital marketing campaigns, and understand consumer analytics</a:t>
            </a:r>
            <a:r>
              <a:rPr lang="en-IN" sz="1600" b="1" dirty="0">
                <a:solidFill>
                  <a:schemeClr val="tx2">
                    <a:lumMod val="50000"/>
                  </a:schemeClr>
                </a:solidFill>
                <a:latin typeface="Futura Md BT" pitchFamily="34" charset="0"/>
              </a:rPr>
              <a:t>.</a:t>
            </a:r>
          </a:p>
          <a:p>
            <a:pPr marL="9246" marR="101699">
              <a:lnSpc>
                <a:spcPct val="100899"/>
              </a:lnSpc>
              <a:spcBef>
                <a:spcPts val="931"/>
              </a:spcBef>
              <a:tabLst>
                <a:tab pos="92454" algn="l"/>
              </a:tabLst>
            </a:pPr>
            <a:r>
              <a:rPr lang="en-IN" sz="1400" b="1" dirty="0">
                <a:solidFill>
                  <a:schemeClr val="tx2">
                    <a:lumMod val="50000"/>
                  </a:schemeClr>
                </a:solidFill>
                <a:latin typeface="Futura Md BT" pitchFamily="34" charset="0"/>
              </a:rPr>
              <a:t>Highlights</a:t>
            </a:r>
          </a:p>
          <a:p>
            <a:pPr marL="285750" indent="-285750" algn="just">
              <a:buFont typeface="Arial" pitchFamily="34" charset="0"/>
              <a:buChar char="•"/>
            </a:pPr>
            <a:endParaRPr lang="en-US" sz="1400" dirty="0">
              <a:solidFill>
                <a:schemeClr val="bg1"/>
              </a:solidFill>
              <a:latin typeface="Futura Md BT" pitchFamily="34" charset="0"/>
            </a:endParaRPr>
          </a:p>
          <a:p>
            <a:pPr marL="285750" indent="-285750" algn="just">
              <a:buFont typeface="Arial" pitchFamily="34" charset="0"/>
              <a:buChar char="•"/>
            </a:pPr>
            <a:r>
              <a:rPr lang="en-US" sz="1400" dirty="0">
                <a:latin typeface="Futura Md BT" pitchFamily="34" charset="0"/>
              </a:rPr>
              <a:t>Explore Digital Marketing Channels</a:t>
            </a:r>
          </a:p>
          <a:p>
            <a:pPr marL="285750" indent="-285750" algn="just">
              <a:buFont typeface="Arial" pitchFamily="34" charset="0"/>
              <a:buChar char="•"/>
            </a:pPr>
            <a:endParaRPr lang="en-US" sz="1400" dirty="0">
              <a:latin typeface="Futura Md BT" pitchFamily="34" charset="0"/>
            </a:endParaRPr>
          </a:p>
          <a:p>
            <a:pPr marL="285750" indent="-285750" algn="just">
              <a:buFont typeface="Arial" pitchFamily="34" charset="0"/>
              <a:buChar char="•"/>
            </a:pPr>
            <a:r>
              <a:rPr lang="en-US" sz="1400" dirty="0">
                <a:latin typeface="Futura Md BT" pitchFamily="34" charset="0"/>
              </a:rPr>
              <a:t>Create Integrated Digital Marketing Strategies </a:t>
            </a:r>
          </a:p>
          <a:p>
            <a:pPr marL="285750" indent="-285750" algn="just">
              <a:buFont typeface="Arial" pitchFamily="34" charset="0"/>
              <a:buChar char="•"/>
            </a:pPr>
            <a:endParaRPr lang="en-US" sz="1400" dirty="0">
              <a:latin typeface="Futura Md BT" pitchFamily="34" charset="0"/>
            </a:endParaRPr>
          </a:p>
          <a:p>
            <a:pPr marL="285750" indent="-285750" algn="just">
              <a:buFont typeface="Arial" pitchFamily="34" charset="0"/>
              <a:buChar char="•"/>
            </a:pPr>
            <a:r>
              <a:rPr lang="en-US" sz="1400" dirty="0">
                <a:latin typeface="Futura Md BT" pitchFamily="34" charset="0"/>
              </a:rPr>
              <a:t>Study how to Drive Website Traffic and do Lead Generation</a:t>
            </a:r>
          </a:p>
          <a:p>
            <a:pPr marL="285750" indent="-285750" algn="just">
              <a:buFont typeface="Arial" pitchFamily="34" charset="0"/>
              <a:buChar char="•"/>
            </a:pPr>
            <a:endParaRPr lang="en-US" sz="1400" dirty="0">
              <a:latin typeface="Futura Md BT" pitchFamily="34" charset="0"/>
            </a:endParaRPr>
          </a:p>
          <a:p>
            <a:pPr marL="285750" indent="-285750" algn="just">
              <a:buFont typeface="Arial" pitchFamily="34" charset="0"/>
              <a:buChar char="•"/>
            </a:pPr>
            <a:r>
              <a:rPr lang="en-US" sz="1400" dirty="0">
                <a:latin typeface="Futura Md BT" pitchFamily="34" charset="0"/>
              </a:rPr>
              <a:t>Learn Data-Driven Optimization</a:t>
            </a:r>
          </a:p>
          <a:p>
            <a:pPr marL="285750" indent="-285750" algn="just">
              <a:buFont typeface="Arial" pitchFamily="34" charset="0"/>
              <a:buChar char="•"/>
            </a:pPr>
            <a:endParaRPr lang="en-US" sz="1400" dirty="0">
              <a:latin typeface="Futura Md BT" pitchFamily="34" charset="0"/>
            </a:endParaRPr>
          </a:p>
          <a:p>
            <a:pPr marL="285750" indent="-285750" algn="just">
              <a:buFont typeface="Arial" pitchFamily="34" charset="0"/>
              <a:buChar char="•"/>
            </a:pPr>
            <a:r>
              <a:rPr lang="en-US" sz="1400" dirty="0">
                <a:latin typeface="Futura Md BT" pitchFamily="34" charset="0"/>
              </a:rPr>
              <a:t>Do Content Marketing</a:t>
            </a:r>
          </a:p>
          <a:p>
            <a:pPr marL="9246" marR="101699">
              <a:lnSpc>
                <a:spcPct val="100899"/>
              </a:lnSpc>
              <a:spcBef>
                <a:spcPts val="931"/>
              </a:spcBef>
              <a:tabLst>
                <a:tab pos="92454" algn="l"/>
              </a:tabLst>
            </a:pPr>
            <a:endParaRPr lang="en-IN" sz="1600" b="1" dirty="0">
              <a:solidFill>
                <a:schemeClr val="tx2">
                  <a:lumMod val="50000"/>
                </a:schemeClr>
              </a:solidFill>
              <a:latin typeface="Futura Md BT" pitchFamily="34" charset="0"/>
            </a:endParaRPr>
          </a:p>
        </p:txBody>
      </p:sp>
    </p:spTree>
    <p:extLst>
      <p:ext uri="{BB962C8B-B14F-4D97-AF65-F5344CB8AC3E}">
        <p14:creationId xmlns:p14="http://schemas.microsoft.com/office/powerpoint/2010/main" val="321980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1657370" y="304800"/>
            <a:ext cx="5880135" cy="461665"/>
          </a:xfrm>
          <a:prstGeom prst="rect">
            <a:avLst/>
          </a:prstGeom>
          <a:noFill/>
        </p:spPr>
        <p:txBody>
          <a:bodyPr wrap="none" rtlCol="0">
            <a:spAutoFit/>
          </a:bodyPr>
          <a:lstStyle/>
          <a:p>
            <a:pPr algn="ctr"/>
            <a:r>
              <a:rPr lang="en-US" sz="2400" b="1" dirty="0">
                <a:solidFill>
                  <a:schemeClr val="bg1"/>
                </a:solidFill>
                <a:latin typeface="Futura Md BT" pitchFamily="34" charset="0"/>
              </a:rPr>
              <a:t>MODULE 2 – FINANCIAL MANAGEMENT</a:t>
            </a:r>
          </a:p>
        </p:txBody>
      </p:sp>
      <p:sp>
        <p:nvSpPr>
          <p:cNvPr id="6" name="TextBox 5"/>
          <p:cNvSpPr txBox="1"/>
          <p:nvPr/>
        </p:nvSpPr>
        <p:spPr>
          <a:xfrm>
            <a:off x="381000" y="1219200"/>
            <a:ext cx="8458200" cy="1061829"/>
          </a:xfrm>
          <a:prstGeom prst="rect">
            <a:avLst/>
          </a:prstGeom>
          <a:noFill/>
        </p:spPr>
        <p:txBody>
          <a:bodyPr wrap="square" rtlCol="0">
            <a:spAutoFit/>
          </a:bodyPr>
          <a:lstStyle/>
          <a:p>
            <a:pPr algn="just">
              <a:lnSpc>
                <a:spcPct val="90000"/>
              </a:lnSpc>
              <a:spcAft>
                <a:spcPts val="600"/>
              </a:spcAft>
            </a:pPr>
            <a:r>
              <a:rPr lang="en-US" sz="1400" b="1" dirty="0">
                <a:solidFill>
                  <a:schemeClr val="tx2">
                    <a:lumMod val="50000"/>
                  </a:schemeClr>
                </a:solidFill>
                <a:latin typeface="Futura Md BT" pitchFamily="34" charset="0"/>
              </a:rPr>
              <a:t>This course introduces the core theory of modern financial economics and financial management, with a focus on capital markets and investments. It provides a rigorous introduction to the fundamentals of modern financial analysis and applications to business challenges in valuation, risk analysis, corporate investment decisions, and basic security analysis and investment management.</a:t>
            </a:r>
          </a:p>
        </p:txBody>
      </p:sp>
      <p:sp>
        <p:nvSpPr>
          <p:cNvPr id="7" name="Content Placeholder 2"/>
          <p:cNvSpPr>
            <a:spLocks noGrp="1"/>
          </p:cNvSpPr>
          <p:nvPr>
            <p:ph idx="4294967295"/>
          </p:nvPr>
        </p:nvSpPr>
        <p:spPr>
          <a:xfrm>
            <a:off x="381000" y="2514600"/>
            <a:ext cx="3429000" cy="2286000"/>
          </a:xfrm>
        </p:spPr>
        <p:txBody>
          <a:bodyPr>
            <a:noAutofit/>
          </a:bodyPr>
          <a:lstStyle/>
          <a:p>
            <a:pPr marL="171450" indent="-171450">
              <a:lnSpc>
                <a:spcPct val="90000"/>
              </a:lnSpc>
              <a:spcAft>
                <a:spcPts val="600"/>
              </a:spcAft>
              <a:buFont typeface="Wingdings" pitchFamily="2" charset="2"/>
              <a:buChar char="q"/>
            </a:pPr>
            <a:r>
              <a:rPr lang="en-US" sz="1400" dirty="0">
                <a:latin typeface="Futura Md BT" pitchFamily="34" charset="0"/>
              </a:rPr>
              <a:t>Understand tools like time value of money, risk and return</a:t>
            </a:r>
          </a:p>
          <a:p>
            <a:pPr marL="171450" indent="-171450">
              <a:lnSpc>
                <a:spcPct val="90000"/>
              </a:lnSpc>
              <a:spcAft>
                <a:spcPts val="600"/>
              </a:spcAft>
              <a:buFont typeface="Wingdings" pitchFamily="2" charset="2"/>
              <a:buChar char="q"/>
            </a:pPr>
            <a:r>
              <a:rPr lang="en-US" sz="1400" dirty="0">
                <a:latin typeface="Futura Md BT" pitchFamily="34" charset="0"/>
              </a:rPr>
              <a:t>Appreciate the valuation of securities</a:t>
            </a:r>
          </a:p>
          <a:p>
            <a:pPr marL="171450" indent="-171450">
              <a:lnSpc>
                <a:spcPct val="90000"/>
              </a:lnSpc>
              <a:spcAft>
                <a:spcPts val="600"/>
              </a:spcAft>
              <a:buFont typeface="Wingdings" pitchFamily="2" charset="2"/>
              <a:buChar char="q"/>
            </a:pPr>
            <a:r>
              <a:rPr lang="en-US" sz="1400" dirty="0">
                <a:latin typeface="Futura Md BT" pitchFamily="34" charset="0"/>
              </a:rPr>
              <a:t>Evaluate various investment projects</a:t>
            </a:r>
          </a:p>
          <a:p>
            <a:pPr marL="171450" indent="-171450">
              <a:lnSpc>
                <a:spcPct val="90000"/>
              </a:lnSpc>
              <a:spcAft>
                <a:spcPts val="600"/>
              </a:spcAft>
              <a:buFont typeface="Wingdings" pitchFamily="2" charset="2"/>
              <a:buChar char="q"/>
            </a:pPr>
            <a:r>
              <a:rPr lang="en-US" sz="1400" dirty="0">
                <a:latin typeface="Futura Md BT" pitchFamily="34" charset="0"/>
              </a:rPr>
              <a:t>Appreciate the issues in capital structure, dividend and working capital decisions</a:t>
            </a:r>
          </a:p>
        </p:txBody>
      </p:sp>
    </p:spTree>
    <p:extLst>
      <p:ext uri="{BB962C8B-B14F-4D97-AF65-F5344CB8AC3E}">
        <p14:creationId xmlns:p14="http://schemas.microsoft.com/office/powerpoint/2010/main" val="463719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1643744" y="304800"/>
            <a:ext cx="5907386" cy="461665"/>
          </a:xfrm>
          <a:prstGeom prst="rect">
            <a:avLst/>
          </a:prstGeom>
          <a:noFill/>
        </p:spPr>
        <p:txBody>
          <a:bodyPr wrap="none" rtlCol="0">
            <a:spAutoFit/>
          </a:bodyPr>
          <a:lstStyle/>
          <a:p>
            <a:pPr algn="ctr"/>
            <a:r>
              <a:rPr lang="en-US" sz="2400" b="1" dirty="0">
                <a:solidFill>
                  <a:schemeClr val="bg1"/>
                </a:solidFill>
                <a:latin typeface="Futura Md BT" pitchFamily="34" charset="0"/>
              </a:rPr>
              <a:t>MODULE 2 - STRATEGIC MANAGEMENT </a:t>
            </a:r>
          </a:p>
        </p:txBody>
      </p:sp>
      <p:sp>
        <p:nvSpPr>
          <p:cNvPr id="6" name="TextBox 5"/>
          <p:cNvSpPr txBox="1"/>
          <p:nvPr/>
        </p:nvSpPr>
        <p:spPr>
          <a:xfrm>
            <a:off x="5103125" y="1066800"/>
            <a:ext cx="3733800" cy="333681"/>
          </a:xfrm>
          <a:prstGeom prst="rect">
            <a:avLst/>
          </a:prstGeom>
          <a:noFill/>
        </p:spPr>
        <p:txBody>
          <a:bodyPr wrap="square" rtlCol="0">
            <a:spAutoFit/>
          </a:bodyPr>
          <a:lstStyle/>
          <a:p>
            <a:pPr lvl="0" algn="just">
              <a:lnSpc>
                <a:spcPct val="150000"/>
              </a:lnSpc>
            </a:pPr>
            <a:r>
              <a:rPr lang="en-US" sz="1200" b="1" dirty="0">
                <a:solidFill>
                  <a:schemeClr val="tx2">
                    <a:lumMod val="50000"/>
                  </a:schemeClr>
                </a:solidFill>
                <a:latin typeface="Futura Md BT" pitchFamily="34" charset="0"/>
              </a:rPr>
              <a:t>.</a:t>
            </a:r>
            <a:endParaRPr lang="en-IN" sz="1200" b="1" dirty="0">
              <a:solidFill>
                <a:schemeClr val="tx2">
                  <a:lumMod val="50000"/>
                </a:schemeClr>
              </a:solidFill>
              <a:latin typeface="Futura Md BT" pitchFamily="34" charset="0"/>
            </a:endParaRPr>
          </a:p>
        </p:txBody>
      </p:sp>
      <p:sp>
        <p:nvSpPr>
          <p:cNvPr id="7" name="Content Placeholder 2"/>
          <p:cNvSpPr>
            <a:spLocks noGrp="1"/>
          </p:cNvSpPr>
          <p:nvPr>
            <p:ph idx="4294967295"/>
          </p:nvPr>
        </p:nvSpPr>
        <p:spPr>
          <a:xfrm>
            <a:off x="381000" y="1066800"/>
            <a:ext cx="4419600" cy="5562600"/>
          </a:xfrm>
        </p:spPr>
        <p:txBody>
          <a:bodyPr>
            <a:noAutofit/>
          </a:bodyPr>
          <a:lstStyle/>
          <a:p>
            <a:pPr marL="0" indent="0" algn="just">
              <a:lnSpc>
                <a:spcPct val="150000"/>
              </a:lnSpc>
              <a:spcBef>
                <a:spcPts val="495"/>
              </a:spcBef>
              <a:spcAft>
                <a:spcPts val="495"/>
              </a:spcAft>
              <a:buNone/>
            </a:pPr>
            <a:r>
              <a:rPr lang="en-US" sz="1400" b="1" dirty="0">
                <a:solidFill>
                  <a:schemeClr val="tx2">
                    <a:lumMod val="50000"/>
                  </a:schemeClr>
                </a:solidFill>
                <a:latin typeface="Futura Md BT" pitchFamily="34" charset="0"/>
              </a:rPr>
              <a:t>Strategic Management is designed to equip professionals with the knowledge and skills needed to formulate, implement, and evaluate effective business strategies.</a:t>
            </a:r>
          </a:p>
          <a:p>
            <a:pPr marL="235744" indent="-235744" algn="just">
              <a:lnSpc>
                <a:spcPct val="150000"/>
              </a:lnSpc>
              <a:spcBef>
                <a:spcPts val="495"/>
              </a:spcBef>
              <a:spcAft>
                <a:spcPts val="495"/>
              </a:spcAft>
              <a:buFont typeface="Wingdings" pitchFamily="2" charset="2"/>
              <a:buChar char="q"/>
            </a:pPr>
            <a:r>
              <a:rPr lang="en-US" sz="1400" dirty="0">
                <a:latin typeface="Futura Md BT" pitchFamily="34" charset="0"/>
              </a:rPr>
              <a:t>Master Strategic Thinking</a:t>
            </a:r>
          </a:p>
          <a:p>
            <a:pPr marL="235744" indent="-235744" algn="just">
              <a:lnSpc>
                <a:spcPct val="150000"/>
              </a:lnSpc>
              <a:spcBef>
                <a:spcPts val="495"/>
              </a:spcBef>
              <a:spcAft>
                <a:spcPts val="495"/>
              </a:spcAft>
              <a:buFont typeface="Wingdings" pitchFamily="2" charset="2"/>
              <a:buChar char="q"/>
            </a:pPr>
            <a:r>
              <a:rPr lang="en-US" sz="1400" dirty="0">
                <a:latin typeface="Futura Md BT" pitchFamily="34" charset="0"/>
              </a:rPr>
              <a:t>Craft Winning Business Strategies</a:t>
            </a:r>
          </a:p>
          <a:p>
            <a:pPr marL="235744" indent="-235744" algn="just">
              <a:lnSpc>
                <a:spcPct val="150000"/>
              </a:lnSpc>
              <a:spcBef>
                <a:spcPts val="495"/>
              </a:spcBef>
              <a:spcAft>
                <a:spcPts val="495"/>
              </a:spcAft>
              <a:buFont typeface="Wingdings" pitchFamily="2" charset="2"/>
              <a:buChar char="q"/>
            </a:pPr>
            <a:r>
              <a:rPr lang="en-US" sz="1400" dirty="0">
                <a:latin typeface="Futura Md BT" pitchFamily="34" charset="0"/>
              </a:rPr>
              <a:t>Drive Organizational Change </a:t>
            </a:r>
          </a:p>
          <a:p>
            <a:pPr marL="235744" indent="-235744" algn="just">
              <a:lnSpc>
                <a:spcPct val="150000"/>
              </a:lnSpc>
              <a:spcBef>
                <a:spcPts val="495"/>
              </a:spcBef>
              <a:spcAft>
                <a:spcPts val="495"/>
              </a:spcAft>
              <a:buFont typeface="Wingdings" pitchFamily="2" charset="2"/>
              <a:buChar char="q"/>
            </a:pPr>
            <a:r>
              <a:rPr lang="en-US" sz="1400" dirty="0">
                <a:latin typeface="Futura Md BT" pitchFamily="34" charset="0"/>
              </a:rPr>
              <a:t>Foster Global Expansion</a:t>
            </a:r>
          </a:p>
          <a:p>
            <a:pPr marL="235744" indent="-235744" algn="just">
              <a:lnSpc>
                <a:spcPct val="150000"/>
              </a:lnSpc>
              <a:spcBef>
                <a:spcPts val="495"/>
              </a:spcBef>
              <a:spcAft>
                <a:spcPts val="495"/>
              </a:spcAft>
              <a:buFont typeface="Wingdings" pitchFamily="2" charset="2"/>
              <a:buChar char="q"/>
            </a:pPr>
            <a:r>
              <a:rPr lang="en-US" sz="1400" dirty="0">
                <a:latin typeface="Futura Md BT" pitchFamily="34" charset="0"/>
              </a:rPr>
              <a:t>Enhance Performance Measurement</a:t>
            </a:r>
          </a:p>
        </p:txBody>
      </p:sp>
    </p:spTree>
    <p:extLst>
      <p:ext uri="{BB962C8B-B14F-4D97-AF65-F5344CB8AC3E}">
        <p14:creationId xmlns:p14="http://schemas.microsoft.com/office/powerpoint/2010/main" val="1466743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7096"/>
          <a:ext cx="9144000" cy="6010596"/>
          <a:chOff x="0" y="867096"/>
          <a:chExt cx="9144000" cy="6010596"/>
        </a:xfrm>
      </p:grpSpPr>
      <p:pic>
        <p:nvPicPr>
          <p:cNvPr id="2" name="Slide"/>
          <p:cNvPicPr>
            <a:picLocks noChangeAspect="1"/>
          </p:cNvPicPr>
          <p:nvPr/>
        </p:nvPicPr>
        <p:blipFill rotWithShape="1">
          <a:blip r:embed="rId2"/>
          <a:srcRect t="19"/>
          <a:stretch/>
        </p:blipFill>
        <p:spPr>
          <a:xfrm>
            <a:off x="15" y="858211"/>
            <a:ext cx="9143985" cy="5142539"/>
          </a:xfrm>
          <a:prstGeom prst="rect">
            <a:avLst/>
          </a:prstGeom>
        </p:spPr>
      </p:pic>
      <p:sp>
        <p:nvSpPr>
          <p:cNvPr id="3" name="TextBox 2">
            <a:extLst>
              <a:ext uri="{FF2B5EF4-FFF2-40B4-BE49-F238E27FC236}">
                <a16:creationId xmlns:a16="http://schemas.microsoft.com/office/drawing/2014/main" id="{2173EF29-1819-72D0-16AA-DC7DFAE25BD3}"/>
              </a:ext>
            </a:extLst>
          </p:cNvPr>
          <p:cNvSpPr txBox="1"/>
          <p:nvPr/>
        </p:nvSpPr>
        <p:spPr>
          <a:xfrm>
            <a:off x="6343650" y="5543550"/>
            <a:ext cx="2686050" cy="300082"/>
          </a:xfrm>
          <a:prstGeom prst="rect">
            <a:avLst/>
          </a:prstGeom>
          <a:solidFill>
            <a:schemeClr val="bg1">
              <a:lumMod val="95000"/>
            </a:schemeClr>
          </a:solidFill>
        </p:spPr>
        <p:txBody>
          <a:bodyPr wrap="square" rtlCol="0">
            <a:spAutoFit/>
          </a:bodyPr>
          <a:lstStyle/>
          <a:p>
            <a:endParaRPr lang="en-IN" sz="1350" dirty="0"/>
          </a:p>
        </p:txBody>
      </p:sp>
      <p:sp>
        <p:nvSpPr>
          <p:cNvPr id="4" name="TextBox 3">
            <a:extLst>
              <a:ext uri="{FF2B5EF4-FFF2-40B4-BE49-F238E27FC236}">
                <a16:creationId xmlns:a16="http://schemas.microsoft.com/office/drawing/2014/main" id="{5C4BA64D-2F00-E39F-7FCC-2D7F02F2F9FE}"/>
              </a:ext>
            </a:extLst>
          </p:cNvPr>
          <p:cNvSpPr txBox="1"/>
          <p:nvPr/>
        </p:nvSpPr>
        <p:spPr>
          <a:xfrm>
            <a:off x="7772400" y="3505200"/>
            <a:ext cx="45719" cy="923330"/>
          </a:xfrm>
          <a:prstGeom prst="rect">
            <a:avLst/>
          </a:prstGeom>
          <a:noFill/>
        </p:spPr>
        <p:txBody>
          <a:bodyPr wrap="square" rtlCol="0">
            <a:spAutoFit/>
          </a:bodyPr>
          <a:lstStyle/>
          <a:p>
            <a:endParaRPr lang="en-US" dirty="0"/>
          </a:p>
          <a:p>
            <a:r>
              <a:rPr lang="en-IN" dirty="0"/>
              <a:t>In</a:t>
            </a:r>
          </a:p>
        </p:txBody>
      </p:sp>
      <p:sp>
        <p:nvSpPr>
          <p:cNvPr id="6" name="TextBox 5">
            <a:extLst>
              <a:ext uri="{FF2B5EF4-FFF2-40B4-BE49-F238E27FC236}">
                <a16:creationId xmlns:a16="http://schemas.microsoft.com/office/drawing/2014/main" id="{3A96D70C-FB9A-858A-A63B-3FF359731078}"/>
              </a:ext>
            </a:extLst>
          </p:cNvPr>
          <p:cNvSpPr txBox="1"/>
          <p:nvPr/>
        </p:nvSpPr>
        <p:spPr>
          <a:xfrm>
            <a:off x="6781800" y="4038600"/>
            <a:ext cx="45719" cy="646331"/>
          </a:xfrm>
          <a:prstGeom prst="rect">
            <a:avLst/>
          </a:prstGeom>
          <a:noFill/>
        </p:spPr>
        <p:txBody>
          <a:bodyPr wrap="square" rtlCol="0">
            <a:spAutoFit/>
          </a:bodyPr>
          <a:lstStyle/>
          <a:p>
            <a:r>
              <a:rPr lang="en-US" dirty="0"/>
              <a:t>IN</a:t>
            </a:r>
            <a:endParaRPr lang="en-IN" dirty="0"/>
          </a:p>
        </p:txBody>
      </p:sp>
      <p:sp>
        <p:nvSpPr>
          <p:cNvPr id="7" name="TextBox 6">
            <a:extLst>
              <a:ext uri="{FF2B5EF4-FFF2-40B4-BE49-F238E27FC236}">
                <a16:creationId xmlns:a16="http://schemas.microsoft.com/office/drawing/2014/main" id="{B8EF1C12-1C49-4D70-10E9-B1670F6E89E7}"/>
              </a:ext>
            </a:extLst>
          </p:cNvPr>
          <p:cNvSpPr txBox="1"/>
          <p:nvPr/>
        </p:nvSpPr>
        <p:spPr>
          <a:xfrm>
            <a:off x="76200" y="5955268"/>
            <a:ext cx="8839200" cy="954107"/>
          </a:xfrm>
          <a:prstGeom prst="rect">
            <a:avLst/>
          </a:prstGeom>
          <a:noFill/>
        </p:spPr>
        <p:txBody>
          <a:bodyPr wrap="square" rtlCol="0">
            <a:spAutoFit/>
          </a:bodyPr>
          <a:lstStyle/>
          <a:p>
            <a:r>
              <a:rPr lang="en-US" sz="1400" b="1" dirty="0">
                <a:solidFill>
                  <a:srgbClr val="FF0000"/>
                </a:solidFill>
              </a:rPr>
              <a:t>INTERNTAIONAL SCHOOL OF BUSINESS &amp;MEDIA, BANGALORE BRINGS THIS PROGRAM TO YOU </a:t>
            </a:r>
          </a:p>
          <a:p>
            <a:r>
              <a:rPr lang="en-US" sz="1400" b="1" dirty="0">
                <a:solidFill>
                  <a:srgbClr val="FF0000"/>
                </a:solidFill>
              </a:rPr>
              <a:t>IN COLLABORATION WITH HARVARD BUSINESS PUBLISHING.  ALL THE COURSES WILL BE CURATED WITH BUSINESS CONTENT FROM HARVARD BUSINESS PUBLISHING IN TERMS OF CASES, SIMULATIONS</a:t>
            </a:r>
            <a:r>
              <a:rPr lang="en-US" sz="1400" b="1">
                <a:solidFill>
                  <a:srgbClr val="FF0000"/>
                </a:solidFill>
              </a:rPr>
              <a:t>, E-LEARNING </a:t>
            </a:r>
            <a:r>
              <a:rPr lang="en-US" sz="1400" b="1" dirty="0">
                <a:solidFill>
                  <a:srgbClr val="FF0000"/>
                </a:solidFill>
              </a:rPr>
              <a:t>ETC. </a:t>
            </a:r>
            <a:endParaRPr lang="en-IN" sz="1400" b="1" dirty="0">
              <a:solidFill>
                <a:srgbClr val="FF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599335147"/>
              </p:ext>
            </p:extLst>
          </p:nvPr>
        </p:nvGraphicFramePr>
        <p:xfrm>
          <a:off x="304800" y="761999"/>
          <a:ext cx="2406428" cy="4125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457200" y="1524000"/>
            <a:ext cx="2133600" cy="2450927"/>
          </a:xfrm>
          <a:prstGeom prst="rect">
            <a:avLst/>
          </a:prstGeom>
          <a:noFill/>
        </p:spPr>
        <p:txBody>
          <a:bodyPr wrap="square" rtlCol="0">
            <a:spAutoFit/>
          </a:bodyPr>
          <a:lstStyle/>
          <a:p>
            <a:pPr marL="285750" indent="-285750">
              <a:lnSpc>
                <a:spcPct val="107000"/>
              </a:lnSpc>
              <a:spcAft>
                <a:spcPts val="800"/>
              </a:spcAft>
              <a:buFont typeface="Arial" pitchFamily="34" charset="0"/>
              <a:buChar char="•"/>
            </a:pPr>
            <a:r>
              <a:rPr lang="en-US" b="1" dirty="0">
                <a:latin typeface="Futura Md BT" pitchFamily="34" charset="0"/>
              </a:rPr>
              <a:t>Performance Management</a:t>
            </a:r>
          </a:p>
          <a:p>
            <a:pPr marL="285750" indent="-285750">
              <a:lnSpc>
                <a:spcPct val="107000"/>
              </a:lnSpc>
              <a:spcAft>
                <a:spcPts val="800"/>
              </a:spcAft>
              <a:buFont typeface="Arial" pitchFamily="34" charset="0"/>
              <a:buChar char="•"/>
            </a:pPr>
            <a:r>
              <a:rPr lang="en-US" b="1" dirty="0">
                <a:latin typeface="Futura Md BT" pitchFamily="34" charset="0"/>
              </a:rPr>
              <a:t>HR Analytics</a:t>
            </a:r>
          </a:p>
          <a:p>
            <a:pPr marL="285750" indent="-285750">
              <a:lnSpc>
                <a:spcPct val="107000"/>
              </a:lnSpc>
              <a:spcAft>
                <a:spcPts val="800"/>
              </a:spcAft>
              <a:buFont typeface="Arial" pitchFamily="34" charset="0"/>
              <a:buChar char="•"/>
            </a:pPr>
            <a:r>
              <a:rPr lang="en-US" b="1" dirty="0">
                <a:latin typeface="Futura Md BT" pitchFamily="34" charset="0"/>
              </a:rPr>
              <a:t>Compensation Management</a:t>
            </a:r>
          </a:p>
          <a:p>
            <a:pPr marL="285750" indent="-285750">
              <a:lnSpc>
                <a:spcPct val="107000"/>
              </a:lnSpc>
              <a:spcAft>
                <a:spcPts val="800"/>
              </a:spcAft>
              <a:buFont typeface="Arial" pitchFamily="34" charset="0"/>
              <a:buChar char="•"/>
            </a:pPr>
            <a:r>
              <a:rPr lang="en-US" b="1" dirty="0">
                <a:latin typeface="Futura Md BT" pitchFamily="34" charset="0"/>
              </a:rPr>
              <a:t>Talent Management</a:t>
            </a:r>
          </a:p>
        </p:txBody>
      </p:sp>
      <p:graphicFrame>
        <p:nvGraphicFramePr>
          <p:cNvPr id="7" name="Diagram 6"/>
          <p:cNvGraphicFramePr/>
          <p:nvPr>
            <p:extLst>
              <p:ext uri="{D42A27DB-BD31-4B8C-83A1-F6EECF244321}">
                <p14:modId xmlns:p14="http://schemas.microsoft.com/office/powerpoint/2010/main" val="2542209596"/>
              </p:ext>
            </p:extLst>
          </p:nvPr>
        </p:nvGraphicFramePr>
        <p:xfrm>
          <a:off x="3200400" y="761999"/>
          <a:ext cx="2438400" cy="412574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TextBox 7"/>
          <p:cNvSpPr txBox="1"/>
          <p:nvPr/>
        </p:nvSpPr>
        <p:spPr>
          <a:xfrm>
            <a:off x="3352800" y="1524000"/>
            <a:ext cx="2161948" cy="2771015"/>
          </a:xfrm>
          <a:prstGeom prst="rect">
            <a:avLst/>
          </a:prstGeom>
          <a:noFill/>
        </p:spPr>
        <p:txBody>
          <a:bodyPr wrap="square" rtlCol="0">
            <a:spAutoFit/>
          </a:bodyPr>
          <a:lstStyle/>
          <a:p>
            <a:pPr marL="285750" indent="-285750">
              <a:lnSpc>
                <a:spcPct val="107000"/>
              </a:lnSpc>
              <a:spcAft>
                <a:spcPts val="800"/>
              </a:spcAft>
              <a:buFont typeface="Arial" pitchFamily="34" charset="0"/>
              <a:buChar char="•"/>
            </a:pPr>
            <a:r>
              <a:rPr lang="en-US" b="1" dirty="0">
                <a:latin typeface="Futura Md BT" pitchFamily="34" charset="0"/>
              </a:rPr>
              <a:t>Marketing Analytics</a:t>
            </a:r>
          </a:p>
          <a:p>
            <a:pPr marL="285750" indent="-285750">
              <a:lnSpc>
                <a:spcPct val="107000"/>
              </a:lnSpc>
              <a:spcAft>
                <a:spcPts val="800"/>
              </a:spcAft>
              <a:buFont typeface="Arial" pitchFamily="34" charset="0"/>
              <a:buChar char="•"/>
            </a:pPr>
            <a:r>
              <a:rPr lang="en-US" b="1" dirty="0">
                <a:latin typeface="Futura Md BT" pitchFamily="34" charset="0"/>
              </a:rPr>
              <a:t>Consumer </a:t>
            </a:r>
            <a:r>
              <a:rPr lang="en-US" b="1" dirty="0" err="1">
                <a:latin typeface="Futura Md BT" pitchFamily="34" charset="0"/>
              </a:rPr>
              <a:t>Behaviour</a:t>
            </a:r>
            <a:endParaRPr lang="en-US" b="1" dirty="0">
              <a:latin typeface="Futura Md BT" pitchFamily="34" charset="0"/>
            </a:endParaRPr>
          </a:p>
          <a:p>
            <a:pPr marL="285750" indent="-285750">
              <a:lnSpc>
                <a:spcPct val="107000"/>
              </a:lnSpc>
              <a:spcAft>
                <a:spcPts val="800"/>
              </a:spcAft>
              <a:buFont typeface="Arial" pitchFamily="34" charset="0"/>
              <a:buChar char="•"/>
            </a:pPr>
            <a:r>
              <a:rPr lang="en-US" b="1" dirty="0">
                <a:latin typeface="Futura Md BT" pitchFamily="34" charset="0"/>
              </a:rPr>
              <a:t>Service Marketing</a:t>
            </a:r>
          </a:p>
          <a:p>
            <a:pPr marL="285750" indent="-285750">
              <a:lnSpc>
                <a:spcPct val="107000"/>
              </a:lnSpc>
              <a:spcAft>
                <a:spcPts val="800"/>
              </a:spcAft>
              <a:buFont typeface="Arial" pitchFamily="34" charset="0"/>
              <a:buChar char="•"/>
            </a:pPr>
            <a:r>
              <a:rPr lang="en-US" b="1" dirty="0">
                <a:latin typeface="Futura Md BT" pitchFamily="34" charset="0"/>
              </a:rPr>
              <a:t>Strategic Sales Management</a:t>
            </a:r>
          </a:p>
        </p:txBody>
      </p:sp>
      <p:graphicFrame>
        <p:nvGraphicFramePr>
          <p:cNvPr id="9" name="Diagram 8"/>
          <p:cNvGraphicFramePr/>
          <p:nvPr>
            <p:extLst>
              <p:ext uri="{D42A27DB-BD31-4B8C-83A1-F6EECF244321}">
                <p14:modId xmlns:p14="http://schemas.microsoft.com/office/powerpoint/2010/main" val="3691144951"/>
              </p:ext>
            </p:extLst>
          </p:nvPr>
        </p:nvGraphicFramePr>
        <p:xfrm>
          <a:off x="6096000" y="761999"/>
          <a:ext cx="2406428" cy="412574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0" name="TextBox 9"/>
          <p:cNvSpPr txBox="1"/>
          <p:nvPr/>
        </p:nvSpPr>
        <p:spPr>
          <a:xfrm>
            <a:off x="6172200" y="1524000"/>
            <a:ext cx="2362200" cy="3363741"/>
          </a:xfrm>
          <a:prstGeom prst="rect">
            <a:avLst/>
          </a:prstGeom>
          <a:noFill/>
        </p:spPr>
        <p:txBody>
          <a:bodyPr wrap="square" rtlCol="0">
            <a:spAutoFit/>
          </a:bodyPr>
          <a:lstStyle/>
          <a:p>
            <a:pPr marL="285750" indent="-285750">
              <a:lnSpc>
                <a:spcPct val="107000"/>
              </a:lnSpc>
              <a:spcAft>
                <a:spcPts val="800"/>
              </a:spcAft>
              <a:buFont typeface="Arial" pitchFamily="34" charset="0"/>
              <a:buChar char="•"/>
            </a:pPr>
            <a:r>
              <a:rPr lang="en-US" b="1" dirty="0">
                <a:latin typeface="Futura Md BT" pitchFamily="34" charset="0"/>
              </a:rPr>
              <a:t>Process  Design &amp; Logistics</a:t>
            </a:r>
          </a:p>
          <a:p>
            <a:pPr marL="285750" indent="-285750">
              <a:lnSpc>
                <a:spcPct val="107000"/>
              </a:lnSpc>
              <a:spcAft>
                <a:spcPts val="800"/>
              </a:spcAft>
              <a:buFont typeface="Arial" pitchFamily="34" charset="0"/>
              <a:buChar char="•"/>
            </a:pPr>
            <a:r>
              <a:rPr lang="en-US" b="1" dirty="0">
                <a:latin typeface="Futura Md BT" pitchFamily="34" charset="0"/>
              </a:rPr>
              <a:t>Total Quality Management</a:t>
            </a:r>
          </a:p>
          <a:p>
            <a:pPr marL="285750" indent="-285750">
              <a:lnSpc>
                <a:spcPct val="107000"/>
              </a:lnSpc>
              <a:spcAft>
                <a:spcPts val="800"/>
              </a:spcAft>
              <a:buFont typeface="Arial" pitchFamily="34" charset="0"/>
              <a:buChar char="•"/>
            </a:pPr>
            <a:r>
              <a:rPr lang="en-US" b="1" dirty="0">
                <a:latin typeface="Futura Md BT" pitchFamily="34" charset="0"/>
              </a:rPr>
              <a:t>Supply Chain Analytics</a:t>
            </a:r>
          </a:p>
          <a:p>
            <a:pPr marL="285750" indent="-285750">
              <a:lnSpc>
                <a:spcPct val="107000"/>
              </a:lnSpc>
              <a:spcAft>
                <a:spcPts val="800"/>
              </a:spcAft>
              <a:buFont typeface="Arial" pitchFamily="34" charset="0"/>
              <a:buChar char="•"/>
            </a:pPr>
            <a:r>
              <a:rPr lang="en-US" altLang="en-US" b="1" dirty="0">
                <a:latin typeface="Futura Md BT" pitchFamily="34" charset="0"/>
              </a:rPr>
              <a:t>Operations Strategy and Performance Measurement </a:t>
            </a:r>
          </a:p>
        </p:txBody>
      </p:sp>
      <p:grpSp>
        <p:nvGrpSpPr>
          <p:cNvPr id="11" name="Group 10"/>
          <p:cNvGrpSpPr/>
          <p:nvPr/>
        </p:nvGrpSpPr>
        <p:grpSpPr>
          <a:xfrm>
            <a:off x="320786" y="5029201"/>
            <a:ext cx="2406428" cy="1523998"/>
            <a:chOff x="0" y="0"/>
            <a:chExt cx="2406428" cy="962571"/>
          </a:xfrm>
        </p:grpSpPr>
        <p:sp>
          <p:nvSpPr>
            <p:cNvPr id="12" name="Rectangle 11"/>
            <p:cNvSpPr/>
            <p:nvPr/>
          </p:nvSpPr>
          <p:spPr>
            <a:xfrm>
              <a:off x="0" y="0"/>
              <a:ext cx="2406428" cy="962571"/>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12"/>
            <p:cNvSpPr/>
            <p:nvPr/>
          </p:nvSpPr>
          <p:spPr>
            <a:xfrm>
              <a:off x="0" y="0"/>
              <a:ext cx="2406428" cy="9625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65024" rIns="113792" bIns="65024" numCol="1" spcCol="1270" anchor="ctr" anchorCtr="0">
              <a:noAutofit/>
            </a:bodyPr>
            <a:lstStyle/>
            <a:p>
              <a:pPr algn="ctr">
                <a:lnSpc>
                  <a:spcPct val="107000"/>
                </a:lnSpc>
                <a:spcAft>
                  <a:spcPts val="800"/>
                </a:spcAft>
              </a:pPr>
              <a:r>
                <a:rPr lang="en-US" sz="1600" b="1" dirty="0">
                  <a:latin typeface="Futura Md BT" pitchFamily="34" charset="0"/>
                </a:rPr>
                <a:t>FINANCE</a:t>
              </a:r>
            </a:p>
          </p:txBody>
        </p:sp>
      </p:grpSp>
      <p:grpSp>
        <p:nvGrpSpPr>
          <p:cNvPr id="14" name="Group 13"/>
          <p:cNvGrpSpPr/>
          <p:nvPr/>
        </p:nvGrpSpPr>
        <p:grpSpPr>
          <a:xfrm>
            <a:off x="2727214" y="5029200"/>
            <a:ext cx="5807186" cy="1523999"/>
            <a:chOff x="0" y="0"/>
            <a:chExt cx="2406428" cy="962571"/>
          </a:xfrm>
        </p:grpSpPr>
        <p:sp>
          <p:nvSpPr>
            <p:cNvPr id="15" name="Rectangle 14"/>
            <p:cNvSpPr/>
            <p:nvPr/>
          </p:nvSpPr>
          <p:spPr>
            <a:xfrm>
              <a:off x="0" y="0"/>
              <a:ext cx="2406428" cy="962571"/>
            </a:xfrm>
            <a:prstGeom prst="rect">
              <a:avLst/>
            </a:prstGeom>
            <a:solidFill>
              <a:schemeClr val="accent1">
                <a:lumMod val="20000"/>
                <a:lumOff val="80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15"/>
            <p:cNvSpPr/>
            <p:nvPr/>
          </p:nvSpPr>
          <p:spPr>
            <a:xfrm>
              <a:off x="0" y="0"/>
              <a:ext cx="2406428" cy="9625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65024" rIns="113792" bIns="65024" numCol="1" spcCol="1270" anchor="ctr" anchorCtr="0">
              <a:noAutofit/>
            </a:bodyPr>
            <a:lstStyle/>
            <a:p>
              <a:pPr marL="285750" indent="-285750">
                <a:lnSpc>
                  <a:spcPct val="107000"/>
                </a:lnSpc>
                <a:spcAft>
                  <a:spcPts val="800"/>
                </a:spcAft>
                <a:buFont typeface="Arial" pitchFamily="34" charset="0"/>
                <a:buChar char="•"/>
              </a:pPr>
              <a:r>
                <a:rPr lang="en-US" b="1" dirty="0">
                  <a:solidFill>
                    <a:schemeClr val="tx1"/>
                  </a:solidFill>
                  <a:latin typeface="Futura Md BT" pitchFamily="34" charset="0"/>
                </a:rPr>
                <a:t>Financial Markets &amp; Services</a:t>
              </a:r>
            </a:p>
            <a:p>
              <a:pPr marL="285750" indent="-285750">
                <a:lnSpc>
                  <a:spcPct val="107000"/>
                </a:lnSpc>
                <a:spcAft>
                  <a:spcPts val="800"/>
                </a:spcAft>
                <a:buFont typeface="Arial" pitchFamily="34" charset="0"/>
                <a:buChar char="•"/>
              </a:pPr>
              <a:r>
                <a:rPr lang="en-US" b="1" dirty="0">
                  <a:solidFill>
                    <a:schemeClr val="tx1"/>
                  </a:solidFill>
                  <a:latin typeface="Futura Md BT" pitchFamily="34" charset="0"/>
                </a:rPr>
                <a:t>Security Analysis &amp; Portfolio Management</a:t>
              </a:r>
            </a:p>
            <a:p>
              <a:pPr marL="285750" indent="-285750">
                <a:lnSpc>
                  <a:spcPct val="107000"/>
                </a:lnSpc>
                <a:spcAft>
                  <a:spcPts val="800"/>
                </a:spcAft>
                <a:buFont typeface="Arial" pitchFamily="34" charset="0"/>
                <a:buChar char="•"/>
              </a:pPr>
              <a:r>
                <a:rPr lang="en-US" b="1" dirty="0">
                  <a:solidFill>
                    <a:schemeClr val="tx1"/>
                  </a:solidFill>
                  <a:latin typeface="Futura Md BT" pitchFamily="34" charset="0"/>
                </a:rPr>
                <a:t>Corporate Taxation</a:t>
              </a:r>
            </a:p>
            <a:p>
              <a:pPr marL="285750" indent="-285750">
                <a:lnSpc>
                  <a:spcPct val="107000"/>
                </a:lnSpc>
                <a:spcAft>
                  <a:spcPts val="800"/>
                </a:spcAft>
                <a:buFont typeface="Arial" pitchFamily="34" charset="0"/>
                <a:buChar char="•"/>
              </a:pPr>
              <a:r>
                <a:rPr lang="en-US" b="1" dirty="0">
                  <a:solidFill>
                    <a:schemeClr val="tx1"/>
                  </a:solidFill>
                  <a:latin typeface="Futura Md BT" pitchFamily="34" charset="0"/>
                </a:rPr>
                <a:t>Financial Modeling</a:t>
              </a:r>
            </a:p>
          </p:txBody>
        </p:sp>
      </p:grpSp>
      <p:sp>
        <p:nvSpPr>
          <p:cNvPr id="17" name="TextBox 16"/>
          <p:cNvSpPr txBox="1"/>
          <p:nvPr/>
        </p:nvSpPr>
        <p:spPr>
          <a:xfrm>
            <a:off x="3118237" y="94692"/>
            <a:ext cx="2761013" cy="461665"/>
          </a:xfrm>
          <a:prstGeom prst="rect">
            <a:avLst/>
          </a:prstGeom>
          <a:noFill/>
        </p:spPr>
        <p:txBody>
          <a:bodyPr wrap="none" rtlCol="0">
            <a:spAutoFit/>
          </a:bodyPr>
          <a:lstStyle/>
          <a:p>
            <a:pPr algn="ctr"/>
            <a:r>
              <a:rPr lang="en-US" sz="2400" b="1" dirty="0">
                <a:latin typeface="Futura Md BT" pitchFamily="34" charset="0"/>
              </a:rPr>
              <a:t>SPECIALIZATION</a:t>
            </a:r>
          </a:p>
        </p:txBody>
      </p:sp>
    </p:spTree>
    <p:extLst>
      <p:ext uri="{BB962C8B-B14F-4D97-AF65-F5344CB8AC3E}">
        <p14:creationId xmlns:p14="http://schemas.microsoft.com/office/powerpoint/2010/main" val="3258155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253687" y="304800"/>
            <a:ext cx="4687501" cy="461665"/>
          </a:xfrm>
          <a:prstGeom prst="rect">
            <a:avLst/>
          </a:prstGeom>
          <a:noFill/>
        </p:spPr>
        <p:txBody>
          <a:bodyPr wrap="none" rtlCol="0">
            <a:spAutoFit/>
          </a:bodyPr>
          <a:lstStyle/>
          <a:p>
            <a:pPr algn="ctr"/>
            <a:r>
              <a:rPr lang="en-US" sz="2400" b="1" dirty="0">
                <a:solidFill>
                  <a:schemeClr val="bg1"/>
                </a:solidFill>
                <a:latin typeface="Futura Md BT" pitchFamily="34" charset="0"/>
              </a:rPr>
              <a:t>MODULE 3: HR SPECIALIZATION</a:t>
            </a:r>
          </a:p>
        </p:txBody>
      </p:sp>
      <p:sp>
        <p:nvSpPr>
          <p:cNvPr id="6" name="TextBox 5"/>
          <p:cNvSpPr txBox="1"/>
          <p:nvPr/>
        </p:nvSpPr>
        <p:spPr>
          <a:xfrm>
            <a:off x="1895365" y="964273"/>
            <a:ext cx="5636158" cy="707886"/>
          </a:xfrm>
          <a:prstGeom prst="rect">
            <a:avLst/>
          </a:prstGeom>
          <a:noFill/>
        </p:spPr>
        <p:txBody>
          <a:bodyPr wrap="none" rtlCol="0">
            <a:spAutoFit/>
          </a:bodyPr>
          <a:lstStyle/>
          <a:p>
            <a:pPr algn="ctr"/>
            <a:r>
              <a:rPr lang="en-US" sz="2000" b="1" dirty="0">
                <a:latin typeface="Futura Md BT" pitchFamily="34" charset="0"/>
              </a:rPr>
              <a:t>PERFORMANCE MANAGEMENT SYSTEMS –</a:t>
            </a:r>
          </a:p>
          <a:p>
            <a:pPr algn="ctr"/>
            <a:r>
              <a:rPr lang="en-US" sz="2000" b="1" dirty="0">
                <a:latin typeface="Futura Md BT" pitchFamily="34" charset="0"/>
              </a:rPr>
              <a:t>IGNITING ORGANIZATIONAL EXCELLENCE</a:t>
            </a:r>
          </a:p>
        </p:txBody>
      </p:sp>
      <p:sp>
        <p:nvSpPr>
          <p:cNvPr id="7" name="Content Placeholder 2"/>
          <p:cNvSpPr>
            <a:spLocks noGrp="1"/>
          </p:cNvSpPr>
          <p:nvPr>
            <p:ph idx="4294967295"/>
          </p:nvPr>
        </p:nvSpPr>
        <p:spPr>
          <a:xfrm>
            <a:off x="381000" y="1828800"/>
            <a:ext cx="4419600" cy="4800600"/>
          </a:xfrm>
        </p:spPr>
        <p:txBody>
          <a:bodyPr>
            <a:noAutofit/>
          </a:bodyPr>
          <a:lstStyle/>
          <a:p>
            <a:pPr marL="64008" indent="0" algn="just">
              <a:buNone/>
            </a:pPr>
            <a:r>
              <a:rPr lang="en-US" sz="1200" b="1" i="0" dirty="0">
                <a:solidFill>
                  <a:schemeClr val="tx2">
                    <a:lumMod val="50000"/>
                  </a:schemeClr>
                </a:solidFill>
                <a:effectLst/>
                <a:latin typeface="Futura Md BT"/>
              </a:rPr>
              <a:t>The </a:t>
            </a:r>
            <a:r>
              <a:rPr lang="en-US" sz="1200" b="1" dirty="0">
                <a:solidFill>
                  <a:schemeClr val="tx2">
                    <a:lumMod val="50000"/>
                  </a:schemeClr>
                </a:solidFill>
                <a:latin typeface="Futura Md BT"/>
              </a:rPr>
              <a:t>course</a:t>
            </a:r>
            <a:r>
              <a:rPr lang="en-US" sz="1200" b="1" i="0" dirty="0">
                <a:solidFill>
                  <a:schemeClr val="tx2">
                    <a:lumMod val="50000"/>
                  </a:schemeClr>
                </a:solidFill>
                <a:effectLst/>
                <a:latin typeface="Futura Md BT"/>
              </a:rPr>
              <a:t> focuses on designing potent performance management systems that fuel exceptional outcomes through ambitious yet achievable goals, continuous feedback culture, and data-driven decision-making for aligned talent growth and strategic success.</a:t>
            </a:r>
          </a:p>
          <a:p>
            <a:pPr marL="64008" indent="0" algn="just">
              <a:buNone/>
            </a:pPr>
            <a:endParaRPr lang="en-US" sz="1200" i="0" dirty="0">
              <a:solidFill>
                <a:schemeClr val="tx2">
                  <a:lumMod val="50000"/>
                </a:schemeClr>
              </a:solidFill>
              <a:effectLst/>
              <a:latin typeface="Futura Md BT"/>
            </a:endParaRPr>
          </a:p>
          <a:p>
            <a:pPr algn="just">
              <a:buFont typeface="Wingdings" pitchFamily="2" charset="2"/>
              <a:buChar char="q"/>
            </a:pPr>
            <a:r>
              <a:rPr lang="en-US" sz="1200" dirty="0">
                <a:latin typeface="Futura Md BT" pitchFamily="34" charset="0"/>
              </a:rPr>
              <a:t>Fuel Performance Excellence</a:t>
            </a:r>
          </a:p>
          <a:p>
            <a:pPr algn="just">
              <a:buFont typeface="Wingdings" pitchFamily="2" charset="2"/>
              <a:buChar char="q"/>
            </a:pPr>
            <a:r>
              <a:rPr lang="en-US" sz="1200" dirty="0">
                <a:latin typeface="Futura Md BT" pitchFamily="34" charset="0"/>
              </a:rPr>
              <a:t>Set Goals for Greatness</a:t>
            </a:r>
          </a:p>
          <a:p>
            <a:pPr algn="just">
              <a:buFont typeface="Wingdings" pitchFamily="2" charset="2"/>
              <a:buChar char="q"/>
            </a:pPr>
            <a:r>
              <a:rPr lang="en-US" sz="1200" dirty="0">
                <a:latin typeface="Futura Md BT" pitchFamily="34" charset="0"/>
              </a:rPr>
              <a:t>Cultivate Continuous Feedback Culture</a:t>
            </a:r>
          </a:p>
          <a:p>
            <a:pPr algn="just">
              <a:buFont typeface="Wingdings" pitchFamily="2" charset="2"/>
              <a:buChar char="q"/>
            </a:pPr>
            <a:r>
              <a:rPr lang="en-US" sz="1200" dirty="0">
                <a:latin typeface="Futura Md BT" pitchFamily="34" charset="0"/>
              </a:rPr>
              <a:t>Redefine Performance Appraisals</a:t>
            </a:r>
          </a:p>
          <a:p>
            <a:pPr algn="just">
              <a:buFont typeface="Wingdings" pitchFamily="2" charset="2"/>
              <a:buChar char="q"/>
            </a:pPr>
            <a:r>
              <a:rPr lang="en-US" sz="1200" dirty="0">
                <a:latin typeface="Futura Md BT" pitchFamily="34" charset="0"/>
              </a:rPr>
              <a:t>Harness Data-Driven Decision Making</a:t>
            </a:r>
          </a:p>
          <a:p>
            <a:pPr algn="just">
              <a:buFont typeface="Wingdings" pitchFamily="2" charset="2"/>
              <a:buChar char="q"/>
            </a:pPr>
            <a:r>
              <a:rPr lang="en-US" sz="1200" dirty="0">
                <a:latin typeface="Futura Md BT" pitchFamily="34" charset="0"/>
              </a:rPr>
              <a:t>Craft Data-Driven HR Strategies</a:t>
            </a:r>
          </a:p>
          <a:p>
            <a:pPr algn="just">
              <a:buFont typeface="Wingdings" pitchFamily="2" charset="2"/>
              <a:buChar char="q"/>
            </a:pPr>
            <a:r>
              <a:rPr lang="en-US" sz="1200" dirty="0">
                <a:latin typeface="Futura Md BT" pitchFamily="34" charset="0"/>
              </a:rPr>
              <a:t>Master the Science of Talent Acquisition</a:t>
            </a:r>
          </a:p>
          <a:p>
            <a:pPr algn="just">
              <a:buFont typeface="Wingdings" pitchFamily="2" charset="2"/>
              <a:buChar char="q"/>
            </a:pPr>
            <a:r>
              <a:rPr lang="en-US" sz="1200" dirty="0">
                <a:latin typeface="Futura Md BT" pitchFamily="34" charset="0"/>
              </a:rPr>
              <a:t>Retain and Develop Talent</a:t>
            </a:r>
          </a:p>
          <a:p>
            <a:pPr algn="just">
              <a:buFont typeface="Wingdings" pitchFamily="2" charset="2"/>
              <a:buChar char="q"/>
            </a:pPr>
            <a:r>
              <a:rPr lang="en-US" sz="1200" dirty="0">
                <a:latin typeface="Futura Md BT" pitchFamily="34" charset="0"/>
              </a:rPr>
              <a:t>Engage Employees  for Excellence</a:t>
            </a:r>
          </a:p>
          <a:p>
            <a:pPr algn="just">
              <a:buFont typeface="Wingdings" pitchFamily="2" charset="2"/>
              <a:buChar char="q"/>
            </a:pPr>
            <a:r>
              <a:rPr lang="en-US" sz="1200" dirty="0">
                <a:latin typeface="Futura Md BT" pitchFamily="34" charset="0"/>
              </a:rPr>
              <a:t>Embrace Predictive Insights for Future-Ready HR</a:t>
            </a:r>
          </a:p>
        </p:txBody>
      </p:sp>
    </p:spTree>
    <p:extLst>
      <p:ext uri="{BB962C8B-B14F-4D97-AF65-F5344CB8AC3E}">
        <p14:creationId xmlns:p14="http://schemas.microsoft.com/office/powerpoint/2010/main" val="4284117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206"/>
            <a:ext cx="9144000" cy="6858000"/>
          </a:xfrm>
          <a:prstGeom prst="rect">
            <a:avLst/>
          </a:prstGeom>
        </p:spPr>
      </p:pic>
      <p:sp>
        <p:nvSpPr>
          <p:cNvPr id="5" name="TextBox 4"/>
          <p:cNvSpPr txBox="1"/>
          <p:nvPr/>
        </p:nvSpPr>
        <p:spPr>
          <a:xfrm>
            <a:off x="2253687" y="304800"/>
            <a:ext cx="4687501" cy="461665"/>
          </a:xfrm>
          <a:prstGeom prst="rect">
            <a:avLst/>
          </a:prstGeom>
          <a:noFill/>
        </p:spPr>
        <p:txBody>
          <a:bodyPr wrap="none" rtlCol="0">
            <a:spAutoFit/>
          </a:bodyPr>
          <a:lstStyle/>
          <a:p>
            <a:pPr algn="ctr"/>
            <a:r>
              <a:rPr lang="en-US" sz="2400" b="1" dirty="0">
                <a:solidFill>
                  <a:schemeClr val="bg1"/>
                </a:solidFill>
                <a:latin typeface="Futura Md BT" pitchFamily="34" charset="0"/>
              </a:rPr>
              <a:t>MODULE 3: HR SPECIALIZATION</a:t>
            </a:r>
          </a:p>
        </p:txBody>
      </p:sp>
      <p:sp>
        <p:nvSpPr>
          <p:cNvPr id="6" name="TextBox 5"/>
          <p:cNvSpPr txBox="1"/>
          <p:nvPr/>
        </p:nvSpPr>
        <p:spPr>
          <a:xfrm>
            <a:off x="682582" y="1054059"/>
            <a:ext cx="7829708" cy="400110"/>
          </a:xfrm>
          <a:prstGeom prst="rect">
            <a:avLst/>
          </a:prstGeom>
          <a:noFill/>
        </p:spPr>
        <p:txBody>
          <a:bodyPr wrap="none" rtlCol="0">
            <a:spAutoFit/>
          </a:bodyPr>
          <a:lstStyle/>
          <a:p>
            <a:pPr algn="ctr"/>
            <a:r>
              <a:rPr lang="en-US" sz="2000" b="1" i="0" dirty="0">
                <a:effectLst/>
                <a:latin typeface="Futura Md BT"/>
              </a:rPr>
              <a:t>HR Analytics</a:t>
            </a:r>
            <a:r>
              <a:rPr lang="en-US" sz="2000" b="1" dirty="0">
                <a:latin typeface="Calibri"/>
                <a:cs typeface="Calibri"/>
              </a:rPr>
              <a:t> : </a:t>
            </a:r>
            <a:r>
              <a:rPr lang="en-US" sz="2000" b="1" i="0" dirty="0">
                <a:effectLst/>
                <a:latin typeface="Futura Md BT"/>
              </a:rPr>
              <a:t>Empowering Talent Strategies with Data Insights</a:t>
            </a:r>
            <a:endParaRPr lang="en-US" sz="2000" b="1" dirty="0">
              <a:latin typeface="Futura Md BT"/>
            </a:endParaRPr>
          </a:p>
        </p:txBody>
      </p:sp>
      <p:sp>
        <p:nvSpPr>
          <p:cNvPr id="7" name="Content Placeholder 2"/>
          <p:cNvSpPr>
            <a:spLocks noGrp="1"/>
          </p:cNvSpPr>
          <p:nvPr>
            <p:ph idx="4294967295"/>
          </p:nvPr>
        </p:nvSpPr>
        <p:spPr>
          <a:xfrm>
            <a:off x="381000" y="1828800"/>
            <a:ext cx="4419600" cy="4800600"/>
          </a:xfrm>
        </p:spPr>
        <p:txBody>
          <a:bodyPr>
            <a:noAutofit/>
          </a:bodyPr>
          <a:lstStyle/>
          <a:p>
            <a:pPr marL="0" indent="0" algn="just">
              <a:buNone/>
            </a:pPr>
            <a:r>
              <a:rPr lang="en-US" sz="1400" b="1" i="0" dirty="0">
                <a:solidFill>
                  <a:schemeClr val="tx2">
                    <a:lumMod val="50000"/>
                  </a:schemeClr>
                </a:solidFill>
                <a:effectLst/>
                <a:latin typeface="Futura Md BT"/>
              </a:rPr>
              <a:t>The </a:t>
            </a:r>
            <a:r>
              <a:rPr lang="en-US" sz="1400" b="1" dirty="0">
                <a:solidFill>
                  <a:schemeClr val="tx2">
                    <a:lumMod val="50000"/>
                  </a:schemeClr>
                </a:solidFill>
                <a:latin typeface="Futura Md BT"/>
              </a:rPr>
              <a:t>course will </a:t>
            </a:r>
            <a:r>
              <a:rPr lang="en-US" sz="1400" b="1" i="0" dirty="0">
                <a:solidFill>
                  <a:schemeClr val="tx2">
                    <a:lumMod val="50000"/>
                  </a:schemeClr>
                </a:solidFill>
                <a:effectLst/>
                <a:latin typeface="Futura Md BT"/>
              </a:rPr>
              <a:t>equip the participants with the necessary skills required for creating data-driven HR strategies utilizing predictive insights and analytics to enhance acquisition, retention, engagement, and growth in a dynamic business </a:t>
            </a:r>
            <a:r>
              <a:rPr lang="en-US" sz="1400" b="1" dirty="0">
                <a:solidFill>
                  <a:schemeClr val="tx2">
                    <a:lumMod val="50000"/>
                  </a:schemeClr>
                </a:solidFill>
                <a:latin typeface="Futura Md BT"/>
              </a:rPr>
              <a:t>landscape, thus optimizing talent management.</a:t>
            </a:r>
          </a:p>
          <a:p>
            <a:pPr marL="0" indent="0" algn="just">
              <a:buNone/>
            </a:pPr>
            <a:endParaRPr lang="en-US" sz="1400" b="1" i="0" dirty="0">
              <a:solidFill>
                <a:schemeClr val="tx2">
                  <a:lumMod val="50000"/>
                </a:schemeClr>
              </a:solidFill>
              <a:effectLst/>
              <a:latin typeface="Futura Md BT"/>
            </a:endParaRPr>
          </a:p>
          <a:p>
            <a:pPr marL="171450" indent="-171450" algn="just"/>
            <a:r>
              <a:rPr lang="en-US" sz="1200" i="0" dirty="0">
                <a:solidFill>
                  <a:srgbClr val="002060"/>
                </a:solidFill>
                <a:effectLst/>
                <a:latin typeface="Futura Md BT"/>
              </a:rPr>
              <a:t>Craft Data-Driven HR Strategies</a:t>
            </a:r>
          </a:p>
          <a:p>
            <a:pPr marL="171450" indent="-171450" algn="just"/>
            <a:r>
              <a:rPr lang="en-US" sz="1200" i="0" dirty="0">
                <a:solidFill>
                  <a:srgbClr val="002060"/>
                </a:solidFill>
                <a:effectLst/>
                <a:latin typeface="Futura Md BT"/>
              </a:rPr>
              <a:t>Master the Science of Talent Acquisition</a:t>
            </a:r>
          </a:p>
          <a:p>
            <a:pPr marL="171450" indent="-171450" algn="just"/>
            <a:r>
              <a:rPr lang="en-US" sz="1200" i="0" dirty="0">
                <a:solidFill>
                  <a:srgbClr val="002060"/>
                </a:solidFill>
                <a:effectLst/>
                <a:latin typeface="Futura Md BT"/>
              </a:rPr>
              <a:t>Retain and Develop</a:t>
            </a:r>
          </a:p>
          <a:p>
            <a:pPr marL="171450" indent="-171450" algn="just"/>
            <a:r>
              <a:rPr lang="en-US" sz="1200" i="0" dirty="0">
                <a:solidFill>
                  <a:srgbClr val="002060"/>
                </a:solidFill>
                <a:effectLst/>
                <a:latin typeface="Futura Md BT"/>
              </a:rPr>
              <a:t>Engage for Excellence</a:t>
            </a:r>
          </a:p>
          <a:p>
            <a:pPr marL="171450" indent="-171450" algn="just"/>
            <a:r>
              <a:rPr lang="en-US" sz="1200" i="0" dirty="0">
                <a:solidFill>
                  <a:srgbClr val="002060"/>
                </a:solidFill>
                <a:effectLst/>
                <a:latin typeface="Futura Md BT"/>
              </a:rPr>
              <a:t>Embrace Predictive Insights for Future-Ready HR</a:t>
            </a:r>
            <a:endParaRPr lang="en-IN" sz="1200" dirty="0">
              <a:solidFill>
                <a:srgbClr val="002060"/>
              </a:solidFill>
              <a:latin typeface="Futura Md BT"/>
            </a:endParaRPr>
          </a:p>
          <a:p>
            <a:pPr marL="0" indent="0" algn="just">
              <a:buNone/>
            </a:pPr>
            <a:endParaRPr lang="en-US" sz="1200" b="1" i="0" dirty="0">
              <a:solidFill>
                <a:schemeClr val="tx2">
                  <a:lumMod val="50000"/>
                </a:schemeClr>
              </a:solidFill>
              <a:effectLst/>
              <a:latin typeface="Futura Md BT"/>
            </a:endParaRPr>
          </a:p>
        </p:txBody>
      </p:sp>
    </p:spTree>
    <p:extLst>
      <p:ext uri="{BB962C8B-B14F-4D97-AF65-F5344CB8AC3E}">
        <p14:creationId xmlns:p14="http://schemas.microsoft.com/office/powerpoint/2010/main" val="374269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253687" y="304800"/>
            <a:ext cx="4687501" cy="461665"/>
          </a:xfrm>
          <a:prstGeom prst="rect">
            <a:avLst/>
          </a:prstGeom>
          <a:noFill/>
        </p:spPr>
        <p:txBody>
          <a:bodyPr wrap="none" rtlCol="0">
            <a:spAutoFit/>
          </a:bodyPr>
          <a:lstStyle/>
          <a:p>
            <a:pPr algn="ctr"/>
            <a:r>
              <a:rPr lang="en-US" sz="2400" b="1" dirty="0">
                <a:solidFill>
                  <a:schemeClr val="bg1"/>
                </a:solidFill>
                <a:latin typeface="Futura Md BT" pitchFamily="34" charset="0"/>
              </a:rPr>
              <a:t>MODULE 3: HR SPECIALIZATION</a:t>
            </a:r>
          </a:p>
        </p:txBody>
      </p:sp>
      <p:sp>
        <p:nvSpPr>
          <p:cNvPr id="6" name="TextBox 5"/>
          <p:cNvSpPr txBox="1"/>
          <p:nvPr/>
        </p:nvSpPr>
        <p:spPr>
          <a:xfrm>
            <a:off x="2556659" y="1054059"/>
            <a:ext cx="4081567" cy="400110"/>
          </a:xfrm>
          <a:prstGeom prst="rect">
            <a:avLst/>
          </a:prstGeom>
          <a:noFill/>
        </p:spPr>
        <p:txBody>
          <a:bodyPr wrap="none" rtlCol="0">
            <a:spAutoFit/>
          </a:bodyPr>
          <a:lstStyle/>
          <a:p>
            <a:pPr algn="ctr"/>
            <a:r>
              <a:rPr lang="en-US" sz="2000" b="1" i="0" dirty="0">
                <a:effectLst/>
                <a:latin typeface="Futura Md BT"/>
              </a:rPr>
              <a:t>COMPENSATION MANAGEMENT</a:t>
            </a:r>
            <a:endParaRPr lang="en-US" sz="2000" b="1" dirty="0">
              <a:latin typeface="Futura Md BT"/>
            </a:endParaRPr>
          </a:p>
        </p:txBody>
      </p:sp>
      <p:sp>
        <p:nvSpPr>
          <p:cNvPr id="7" name="Content Placeholder 2"/>
          <p:cNvSpPr>
            <a:spLocks noGrp="1"/>
          </p:cNvSpPr>
          <p:nvPr>
            <p:ph idx="4294967295"/>
          </p:nvPr>
        </p:nvSpPr>
        <p:spPr>
          <a:xfrm>
            <a:off x="381000" y="1828800"/>
            <a:ext cx="4419600" cy="4800600"/>
          </a:xfrm>
        </p:spPr>
        <p:txBody>
          <a:bodyPr>
            <a:noAutofit/>
          </a:bodyPr>
          <a:lstStyle/>
          <a:p>
            <a:pPr marL="64008" indent="0">
              <a:buNone/>
            </a:pPr>
            <a:r>
              <a:rPr lang="en-US" sz="1400" b="1" i="0" dirty="0">
                <a:solidFill>
                  <a:schemeClr val="tx2">
                    <a:lumMod val="50000"/>
                  </a:schemeClr>
                </a:solidFill>
                <a:effectLst/>
                <a:latin typeface="Futura Md BT"/>
                <a:cs typeface="Times New Roman" panose="02020603050405020304" pitchFamily="18" charset="0"/>
              </a:rPr>
              <a:t>This course will help the participants understand Compensation Management.  Compensation has become a contentious issue for board members, investors, regulators, and the media. This program equips compensation committees with tools to align executive pay with business goals and adapt to evolving regulations</a:t>
            </a:r>
            <a:r>
              <a:rPr lang="en-US" sz="1400" b="1" i="0" dirty="0">
                <a:solidFill>
                  <a:schemeClr val="tx2">
                    <a:lumMod val="50000"/>
                  </a:schemeClr>
                </a:solidFill>
                <a:effectLst/>
                <a:latin typeface="Futura Md BT"/>
              </a:rPr>
              <a:t>.</a:t>
            </a:r>
            <a:endParaRPr lang="en-IN" sz="1400" b="1" dirty="0">
              <a:solidFill>
                <a:schemeClr val="tx2">
                  <a:lumMod val="50000"/>
                </a:schemeClr>
              </a:solidFill>
              <a:latin typeface="Futura Md BT"/>
            </a:endParaRPr>
          </a:p>
          <a:p>
            <a:pPr marL="0" indent="0" algn="just">
              <a:buNone/>
            </a:pPr>
            <a:endParaRPr lang="en-US" sz="1200" b="1" dirty="0">
              <a:solidFill>
                <a:schemeClr val="tx2">
                  <a:lumMod val="50000"/>
                </a:schemeClr>
              </a:solidFill>
              <a:latin typeface="Futura Bk BT"/>
            </a:endParaRPr>
          </a:p>
          <a:p>
            <a:pPr marL="285750" indent="-285750">
              <a:lnSpc>
                <a:spcPct val="115000"/>
              </a:lnSpc>
              <a:buFont typeface="Wingdings" pitchFamily="2" charset="2"/>
              <a:buChar char="q"/>
            </a:pPr>
            <a:r>
              <a:rPr lang="en-US" sz="1200" u="none" strike="noStrike" kern="1200" dirty="0">
                <a:solidFill>
                  <a:srgbClr val="181818"/>
                </a:solidFill>
                <a:effectLst/>
                <a:latin typeface="Futura Md BT"/>
                <a:ea typeface="Times New Roman" panose="02020603050405020304" pitchFamily="18" charset="0"/>
              </a:rPr>
              <a:t>Design executive compensation with a strategic </a:t>
            </a:r>
            <a:r>
              <a:rPr lang="en-IN" sz="1200" u="none" strike="noStrike" kern="1200" dirty="0">
                <a:solidFill>
                  <a:srgbClr val="181818"/>
                </a:solidFill>
                <a:effectLst/>
                <a:latin typeface="Futura Md BT"/>
                <a:ea typeface="Times New Roman" panose="02020603050405020304" pitchFamily="18" charset="0"/>
              </a:rPr>
              <a:t>view of </a:t>
            </a:r>
            <a:r>
              <a:rPr lang="en-IN" sz="1200" u="none" strike="noStrike" kern="1200" dirty="0">
                <a:effectLst/>
                <a:latin typeface="Futura Md BT"/>
                <a:ea typeface="Times New Roman" panose="02020603050405020304" pitchFamily="18" charset="0"/>
              </a:rPr>
              <a:t>developing</a:t>
            </a:r>
            <a:r>
              <a:rPr lang="en-IN" sz="1200" dirty="0">
                <a:effectLst/>
                <a:latin typeface="Futura Md BT"/>
                <a:ea typeface="Calibri" panose="020F0502020204030204" pitchFamily="34" charset="0"/>
                <a:cs typeface="Times New Roman" panose="02020603050405020304" pitchFamily="18" charset="0"/>
              </a:rPr>
              <a:t> an effective compensation plan</a:t>
            </a:r>
          </a:p>
          <a:p>
            <a:pPr marL="285750" indent="-285750">
              <a:lnSpc>
                <a:spcPct val="115000"/>
              </a:lnSpc>
              <a:spcAft>
                <a:spcPts val="800"/>
              </a:spcAft>
              <a:buFont typeface="Wingdings" pitchFamily="2" charset="2"/>
              <a:buChar char="q"/>
            </a:pPr>
            <a:r>
              <a:rPr lang="en-IN" sz="1200" dirty="0">
                <a:effectLst/>
                <a:latin typeface="Futura Md BT"/>
                <a:ea typeface="Calibri" panose="020F0502020204030204" pitchFamily="34" charset="0"/>
                <a:cs typeface="Times New Roman" panose="02020603050405020304" pitchFamily="18" charset="0"/>
              </a:rPr>
              <a:t>Create a compensation scheme affecting corporate culture—and what kind of compensation scheme will promote the culture you wish to create?</a:t>
            </a:r>
          </a:p>
          <a:p>
            <a:pPr marL="285750" indent="-285750">
              <a:lnSpc>
                <a:spcPct val="115000"/>
              </a:lnSpc>
              <a:spcAft>
                <a:spcPts val="800"/>
              </a:spcAft>
              <a:buFont typeface="Wingdings" pitchFamily="2" charset="2"/>
              <a:buChar char="q"/>
            </a:pPr>
            <a:r>
              <a:rPr lang="en-IN" sz="1200" dirty="0">
                <a:effectLst/>
                <a:latin typeface="Futura Md BT"/>
                <a:ea typeface="Calibri" panose="020F0502020204030204" pitchFamily="34" charset="0"/>
                <a:cs typeface="Times New Roman" panose="02020603050405020304" pitchFamily="18" charset="0"/>
              </a:rPr>
              <a:t>Understand the Role of the compensation committee in determining CEO compensation, design compensation plans for senior managers, and approve performance targets and levels of compensation.</a:t>
            </a:r>
          </a:p>
          <a:p>
            <a:pPr marL="285750" indent="-285750">
              <a:lnSpc>
                <a:spcPct val="115000"/>
              </a:lnSpc>
              <a:spcAft>
                <a:spcPts val="800"/>
              </a:spcAft>
              <a:buFont typeface="Wingdings" pitchFamily="2" charset="2"/>
              <a:buChar char="q"/>
            </a:pPr>
            <a:r>
              <a:rPr lang="en-IN" sz="1200" dirty="0">
                <a:effectLst/>
                <a:latin typeface="Futura Md BT"/>
                <a:ea typeface="Calibri" panose="020F0502020204030204" pitchFamily="34" charset="0"/>
                <a:cs typeface="Times New Roman" panose="02020603050405020304" pitchFamily="18" charset="0"/>
              </a:rPr>
              <a:t>Study how  compensation committees ensure an effective compensation discussion and analysis (CD&amp;A) report</a:t>
            </a:r>
          </a:p>
        </p:txBody>
      </p:sp>
    </p:spTree>
    <p:extLst>
      <p:ext uri="{BB962C8B-B14F-4D97-AF65-F5344CB8AC3E}">
        <p14:creationId xmlns:p14="http://schemas.microsoft.com/office/powerpoint/2010/main" val="1826682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5" name="TextBox 4"/>
          <p:cNvSpPr txBox="1"/>
          <p:nvPr/>
        </p:nvSpPr>
        <p:spPr>
          <a:xfrm>
            <a:off x="2253689" y="304800"/>
            <a:ext cx="4687501" cy="461665"/>
          </a:xfrm>
          <a:prstGeom prst="rect">
            <a:avLst/>
          </a:prstGeom>
          <a:noFill/>
        </p:spPr>
        <p:txBody>
          <a:bodyPr wrap="none" rtlCol="0">
            <a:spAutoFit/>
          </a:bodyPr>
          <a:lstStyle/>
          <a:p>
            <a:pPr algn="ctr"/>
            <a:r>
              <a:rPr lang="en-US" sz="2400" b="1" dirty="0">
                <a:solidFill>
                  <a:schemeClr val="bg1"/>
                </a:solidFill>
                <a:latin typeface="Futura Md BT" pitchFamily="34" charset="0"/>
              </a:rPr>
              <a:t>MODULE 3: HR SPECIALIZATION</a:t>
            </a:r>
          </a:p>
        </p:txBody>
      </p:sp>
      <p:sp>
        <p:nvSpPr>
          <p:cNvPr id="6" name="TextBox 5"/>
          <p:cNvSpPr txBox="1"/>
          <p:nvPr/>
        </p:nvSpPr>
        <p:spPr>
          <a:xfrm>
            <a:off x="3136153" y="914400"/>
            <a:ext cx="3154582" cy="400110"/>
          </a:xfrm>
          <a:prstGeom prst="rect">
            <a:avLst/>
          </a:prstGeom>
          <a:noFill/>
        </p:spPr>
        <p:txBody>
          <a:bodyPr wrap="none" rtlCol="0">
            <a:spAutoFit/>
          </a:bodyPr>
          <a:lstStyle/>
          <a:p>
            <a:pPr algn="ctr"/>
            <a:r>
              <a:rPr lang="en-US" sz="2000" b="1" dirty="0">
                <a:latin typeface="Futura Md BT" pitchFamily="34" charset="0"/>
              </a:rPr>
              <a:t>TALENT MANAGEMENT</a:t>
            </a:r>
          </a:p>
        </p:txBody>
      </p:sp>
      <p:sp>
        <p:nvSpPr>
          <p:cNvPr id="7" name="TextBox 6"/>
          <p:cNvSpPr txBox="1"/>
          <p:nvPr/>
        </p:nvSpPr>
        <p:spPr>
          <a:xfrm>
            <a:off x="381000" y="1371600"/>
            <a:ext cx="8458200" cy="1352678"/>
          </a:xfrm>
          <a:prstGeom prst="rect">
            <a:avLst/>
          </a:prstGeom>
          <a:noFill/>
        </p:spPr>
        <p:txBody>
          <a:bodyPr wrap="square" rtlCol="0">
            <a:spAutoFit/>
          </a:bodyPr>
          <a:lstStyle/>
          <a:p>
            <a:pPr algn="just">
              <a:lnSpc>
                <a:spcPct val="90000"/>
              </a:lnSpc>
              <a:spcAft>
                <a:spcPts val="600"/>
              </a:spcAft>
            </a:pPr>
            <a:r>
              <a:rPr lang="en-US" sz="1300" b="1" dirty="0">
                <a:solidFill>
                  <a:schemeClr val="tx2">
                    <a:lumMod val="50000"/>
                  </a:schemeClr>
                </a:solidFill>
                <a:latin typeface="Futura Md BT" pitchFamily="34" charset="0"/>
              </a:rPr>
              <a:t>This course will assist the participants in learning Talent Management. Talent is the only competitive advantage for any organization in the long run. The world today is continuously evolving due to ongoing factors such as rapidly changing business competitiveness, changes in economies and demographics, sustainability, stringent government regulations, supply chain challenges, ever-rising price of inputs and customers demanding more for less.  Technology is changing the landscape on a daily basis.  In this environment, acquiring, developing and retaining talent is critical for an organization’s survival.</a:t>
            </a:r>
          </a:p>
        </p:txBody>
      </p:sp>
      <p:sp>
        <p:nvSpPr>
          <p:cNvPr id="8" name="Content Placeholder 2"/>
          <p:cNvSpPr>
            <a:spLocks noGrp="1"/>
          </p:cNvSpPr>
          <p:nvPr>
            <p:ph idx="4294967295"/>
          </p:nvPr>
        </p:nvSpPr>
        <p:spPr>
          <a:xfrm>
            <a:off x="381000" y="2781300"/>
            <a:ext cx="2971800" cy="4076700"/>
          </a:xfrm>
        </p:spPr>
        <p:txBody>
          <a:bodyPr>
            <a:noAutofit/>
          </a:bodyPr>
          <a:lstStyle/>
          <a:p>
            <a:pPr marL="285750" indent="-285750">
              <a:lnSpc>
                <a:spcPct val="90000"/>
              </a:lnSpc>
              <a:spcAft>
                <a:spcPts val="600"/>
              </a:spcAft>
              <a:buFont typeface="Wingdings" pitchFamily="2" charset="2"/>
              <a:buChar char="v"/>
            </a:pPr>
            <a:r>
              <a:rPr lang="en-US" sz="1200" dirty="0">
                <a:latin typeface="Futura Md BT" pitchFamily="34" charset="0"/>
              </a:rPr>
              <a:t>Understand conceptual frameworks and systems of talent management</a:t>
            </a:r>
          </a:p>
          <a:p>
            <a:pPr marL="285750" indent="-285750">
              <a:lnSpc>
                <a:spcPct val="90000"/>
              </a:lnSpc>
              <a:spcAft>
                <a:spcPts val="600"/>
              </a:spcAft>
              <a:buFont typeface="Wingdings" pitchFamily="2" charset="2"/>
              <a:buChar char="v"/>
            </a:pPr>
            <a:r>
              <a:rPr lang="en-US" sz="1200" dirty="0">
                <a:latin typeface="Futura Md BT" pitchFamily="34" charset="0"/>
              </a:rPr>
              <a:t>Analyze the pillars of talent management</a:t>
            </a:r>
          </a:p>
          <a:p>
            <a:pPr marL="285750" indent="-285750">
              <a:lnSpc>
                <a:spcPct val="90000"/>
              </a:lnSpc>
              <a:spcAft>
                <a:spcPts val="600"/>
              </a:spcAft>
              <a:buFont typeface="Wingdings" pitchFamily="2" charset="2"/>
              <a:buChar char="v"/>
            </a:pPr>
            <a:r>
              <a:rPr lang="en-US" sz="1200" dirty="0">
                <a:latin typeface="Futura Md BT" pitchFamily="34" charset="0"/>
              </a:rPr>
              <a:t>Study the tools and techniques of talent management</a:t>
            </a:r>
          </a:p>
          <a:p>
            <a:pPr marL="285750" indent="-285750">
              <a:lnSpc>
                <a:spcPct val="90000"/>
              </a:lnSpc>
              <a:spcAft>
                <a:spcPts val="600"/>
              </a:spcAft>
              <a:buFont typeface="Wingdings" pitchFamily="2" charset="2"/>
              <a:buChar char="v"/>
            </a:pPr>
            <a:r>
              <a:rPr lang="en-US" sz="1200" dirty="0">
                <a:latin typeface="Futura Md BT" pitchFamily="34" charset="0"/>
              </a:rPr>
              <a:t>Create a plan for talent to build a competitive advantage</a:t>
            </a:r>
          </a:p>
          <a:p>
            <a:pPr marL="285750" indent="-285750">
              <a:lnSpc>
                <a:spcPct val="90000"/>
              </a:lnSpc>
              <a:spcAft>
                <a:spcPts val="600"/>
              </a:spcAft>
              <a:buFont typeface="Wingdings" pitchFamily="2" charset="2"/>
              <a:buChar char="v"/>
            </a:pPr>
            <a:r>
              <a:rPr lang="en-US" sz="1200" dirty="0">
                <a:latin typeface="Futura Md BT" pitchFamily="34" charset="0"/>
              </a:rPr>
              <a:t>Use diversity to optimize cultural diversification</a:t>
            </a:r>
          </a:p>
          <a:p>
            <a:pPr marL="285750" indent="-285750">
              <a:lnSpc>
                <a:spcPct val="90000"/>
              </a:lnSpc>
              <a:spcAft>
                <a:spcPts val="600"/>
              </a:spcAft>
              <a:buFont typeface="Wingdings" pitchFamily="2" charset="2"/>
              <a:buChar char="v"/>
            </a:pPr>
            <a:r>
              <a:rPr lang="en-US" sz="1200" dirty="0">
                <a:latin typeface="Futura Md BT" pitchFamily="34" charset="0"/>
              </a:rPr>
              <a:t>Build a strong succession framework for organizational continuity</a:t>
            </a:r>
          </a:p>
          <a:p>
            <a:pPr marL="285750" indent="-285750">
              <a:lnSpc>
                <a:spcPct val="90000"/>
              </a:lnSpc>
              <a:spcAft>
                <a:spcPts val="600"/>
              </a:spcAft>
              <a:buFont typeface="Wingdings" pitchFamily="2" charset="2"/>
              <a:buChar char="v"/>
            </a:pPr>
            <a:r>
              <a:rPr lang="en-US" sz="1200" dirty="0">
                <a:latin typeface="Futura Md BT" pitchFamily="34" charset="0"/>
              </a:rPr>
              <a:t>Use coaching, training and development to build organizational competency</a:t>
            </a:r>
          </a:p>
          <a:p>
            <a:pPr marL="285750" indent="-285750">
              <a:lnSpc>
                <a:spcPct val="90000"/>
              </a:lnSpc>
              <a:spcAft>
                <a:spcPts val="600"/>
              </a:spcAft>
              <a:buFont typeface="Wingdings" pitchFamily="2" charset="2"/>
              <a:buChar char="v"/>
            </a:pPr>
            <a:r>
              <a:rPr lang="en-US" sz="1200" dirty="0">
                <a:latin typeface="Futura Md BT" pitchFamily="34" charset="0"/>
              </a:rPr>
              <a:t>Leverage compensation as a tool to manage talent effectively</a:t>
            </a:r>
          </a:p>
        </p:txBody>
      </p:sp>
    </p:spTree>
    <p:extLst>
      <p:ext uri="{BB962C8B-B14F-4D97-AF65-F5344CB8AC3E}">
        <p14:creationId xmlns:p14="http://schemas.microsoft.com/office/powerpoint/2010/main" val="3801006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5" name="TextBox 4"/>
          <p:cNvSpPr txBox="1"/>
          <p:nvPr/>
        </p:nvSpPr>
        <p:spPr>
          <a:xfrm>
            <a:off x="1579624" y="304800"/>
            <a:ext cx="6035627" cy="461665"/>
          </a:xfrm>
          <a:prstGeom prst="rect">
            <a:avLst/>
          </a:prstGeom>
          <a:noFill/>
        </p:spPr>
        <p:txBody>
          <a:bodyPr wrap="none" rtlCol="0">
            <a:spAutoFit/>
          </a:bodyPr>
          <a:lstStyle/>
          <a:p>
            <a:pPr algn="ctr"/>
            <a:r>
              <a:rPr lang="en-US" sz="2400" b="1" dirty="0">
                <a:solidFill>
                  <a:schemeClr val="bg1"/>
                </a:solidFill>
                <a:latin typeface="Futura Md BT" pitchFamily="34" charset="0"/>
              </a:rPr>
              <a:t>MODULE 3: MARKETING SPECIALIZATION</a:t>
            </a:r>
          </a:p>
        </p:txBody>
      </p:sp>
      <p:sp>
        <p:nvSpPr>
          <p:cNvPr id="6" name="TextBox 5"/>
          <p:cNvSpPr txBox="1"/>
          <p:nvPr/>
        </p:nvSpPr>
        <p:spPr>
          <a:xfrm>
            <a:off x="3082036" y="914400"/>
            <a:ext cx="3262816" cy="400110"/>
          </a:xfrm>
          <a:prstGeom prst="rect">
            <a:avLst/>
          </a:prstGeom>
          <a:noFill/>
        </p:spPr>
        <p:txBody>
          <a:bodyPr wrap="none" rtlCol="0">
            <a:spAutoFit/>
          </a:bodyPr>
          <a:lstStyle/>
          <a:p>
            <a:pPr algn="ctr"/>
            <a:r>
              <a:rPr lang="en-IN" sz="2000" b="1" dirty="0">
                <a:latin typeface="Futura Md BT" pitchFamily="34" charset="0"/>
              </a:rPr>
              <a:t>MARKETING ANALYTICS</a:t>
            </a:r>
            <a:endParaRPr lang="en-US" sz="2000" b="1" dirty="0">
              <a:latin typeface="Futura Md BT" pitchFamily="34" charset="0"/>
            </a:endParaRPr>
          </a:p>
        </p:txBody>
      </p:sp>
      <p:sp>
        <p:nvSpPr>
          <p:cNvPr id="7" name="TextBox 6"/>
          <p:cNvSpPr txBox="1"/>
          <p:nvPr/>
        </p:nvSpPr>
        <p:spPr>
          <a:xfrm>
            <a:off x="381000" y="1371600"/>
            <a:ext cx="8458200" cy="1171475"/>
          </a:xfrm>
          <a:prstGeom prst="rect">
            <a:avLst/>
          </a:prstGeom>
          <a:noFill/>
        </p:spPr>
        <p:txBody>
          <a:bodyPr wrap="square" rtlCol="0">
            <a:spAutoFit/>
          </a:bodyPr>
          <a:lstStyle/>
          <a:p>
            <a:pPr marL="9246" marR="101699">
              <a:lnSpc>
                <a:spcPct val="100899"/>
              </a:lnSpc>
              <a:spcBef>
                <a:spcPts val="931"/>
              </a:spcBef>
              <a:tabLst>
                <a:tab pos="92454" algn="l"/>
              </a:tabLst>
            </a:pPr>
            <a:r>
              <a:rPr lang="en-US" sz="1400" b="1" dirty="0">
                <a:solidFill>
                  <a:schemeClr val="tx2">
                    <a:lumMod val="50000"/>
                  </a:schemeClr>
                </a:solidFill>
                <a:latin typeface="Futura Md BT" pitchFamily="34" charset="0"/>
              </a:rPr>
              <a:t>Unleashing Marketing Potential with Data Analytics  </a:t>
            </a:r>
          </a:p>
          <a:p>
            <a:pPr marL="9246" marR="101699">
              <a:lnSpc>
                <a:spcPct val="100899"/>
              </a:lnSpc>
              <a:spcBef>
                <a:spcPts val="931"/>
              </a:spcBef>
              <a:tabLst>
                <a:tab pos="92454" algn="l"/>
              </a:tabLst>
            </a:pPr>
            <a:r>
              <a:rPr lang="en-US" sz="1200" b="1" dirty="0">
                <a:solidFill>
                  <a:schemeClr val="tx2">
                    <a:lumMod val="50000"/>
                  </a:schemeClr>
                </a:solidFill>
                <a:latin typeface="Futura Md BT" pitchFamily="34" charset="0"/>
              </a:rPr>
              <a:t>This course enables participants in building proficiency in the use of data to derive consumer insights, recognize buying patterns and build marketing strategies.  It will help them acquire marketing analytics skills and get ROI on marketing investments.  Participants will understand the concepts of marketing analytics through real-time case studies.</a:t>
            </a:r>
          </a:p>
        </p:txBody>
      </p:sp>
      <p:sp>
        <p:nvSpPr>
          <p:cNvPr id="8" name="Content Placeholder 2"/>
          <p:cNvSpPr>
            <a:spLocks noGrp="1"/>
          </p:cNvSpPr>
          <p:nvPr>
            <p:ph idx="4294967295"/>
          </p:nvPr>
        </p:nvSpPr>
        <p:spPr>
          <a:xfrm>
            <a:off x="484344" y="2667000"/>
            <a:ext cx="8458200" cy="1143000"/>
          </a:xfrm>
        </p:spPr>
        <p:txBody>
          <a:bodyPr>
            <a:noAutofit/>
          </a:bodyPr>
          <a:lstStyle/>
          <a:p>
            <a:pPr marL="171450" indent="-171450">
              <a:buFont typeface="Wingdings" pitchFamily="2" charset="2"/>
              <a:buChar char="q"/>
            </a:pPr>
            <a:r>
              <a:rPr lang="en-US" sz="1200" dirty="0">
                <a:latin typeface="Futura Md BT" pitchFamily="34" charset="0"/>
              </a:rPr>
              <a:t>Harnessing Data for Actionable Insights</a:t>
            </a:r>
          </a:p>
          <a:p>
            <a:pPr marL="171450" indent="-171450">
              <a:buFont typeface="Wingdings" pitchFamily="2" charset="2"/>
              <a:buChar char="q"/>
            </a:pPr>
            <a:r>
              <a:rPr lang="en-US" sz="1200" dirty="0">
                <a:latin typeface="Futura Md BT" pitchFamily="34" charset="0"/>
              </a:rPr>
              <a:t>Improving Marketing Campaigns and ROI</a:t>
            </a:r>
          </a:p>
          <a:p>
            <a:pPr marL="171450" indent="-171450">
              <a:buFont typeface="Wingdings" pitchFamily="2" charset="2"/>
              <a:buChar char="q"/>
            </a:pPr>
            <a:r>
              <a:rPr lang="en-US" sz="1200" dirty="0">
                <a:latin typeface="Futura Md BT" pitchFamily="34" charset="0"/>
              </a:rPr>
              <a:t>Data-Driven Decision-Making</a:t>
            </a:r>
          </a:p>
          <a:p>
            <a:pPr marL="171450" indent="-171450">
              <a:buFont typeface="Wingdings" pitchFamily="2" charset="2"/>
              <a:buChar char="q"/>
            </a:pPr>
            <a:r>
              <a:rPr lang="en-US" sz="1200" dirty="0">
                <a:latin typeface="Futura Md BT" pitchFamily="34" charset="0"/>
              </a:rPr>
              <a:t>Practical Application</a:t>
            </a:r>
          </a:p>
        </p:txBody>
      </p:sp>
    </p:spTree>
    <p:extLst>
      <p:ext uri="{BB962C8B-B14F-4D97-AF65-F5344CB8AC3E}">
        <p14:creationId xmlns:p14="http://schemas.microsoft.com/office/powerpoint/2010/main" val="1572999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5" name="TextBox 4"/>
          <p:cNvSpPr txBox="1"/>
          <p:nvPr/>
        </p:nvSpPr>
        <p:spPr>
          <a:xfrm>
            <a:off x="1579624" y="304800"/>
            <a:ext cx="6035627" cy="461665"/>
          </a:xfrm>
          <a:prstGeom prst="rect">
            <a:avLst/>
          </a:prstGeom>
          <a:noFill/>
        </p:spPr>
        <p:txBody>
          <a:bodyPr wrap="none" rtlCol="0">
            <a:spAutoFit/>
          </a:bodyPr>
          <a:lstStyle/>
          <a:p>
            <a:pPr algn="ctr"/>
            <a:r>
              <a:rPr lang="en-US" sz="2400" b="1" dirty="0">
                <a:solidFill>
                  <a:schemeClr val="bg1"/>
                </a:solidFill>
                <a:latin typeface="Futura Md BT" pitchFamily="34" charset="0"/>
              </a:rPr>
              <a:t>MODULE 3: MARKETING SPECIALIZATION</a:t>
            </a:r>
          </a:p>
        </p:txBody>
      </p:sp>
      <p:sp>
        <p:nvSpPr>
          <p:cNvPr id="6" name="TextBox 5"/>
          <p:cNvSpPr txBox="1"/>
          <p:nvPr/>
        </p:nvSpPr>
        <p:spPr>
          <a:xfrm>
            <a:off x="3050008" y="914400"/>
            <a:ext cx="3326873" cy="400110"/>
          </a:xfrm>
          <a:prstGeom prst="rect">
            <a:avLst/>
          </a:prstGeom>
          <a:noFill/>
        </p:spPr>
        <p:txBody>
          <a:bodyPr wrap="none" rtlCol="0">
            <a:spAutoFit/>
          </a:bodyPr>
          <a:lstStyle/>
          <a:p>
            <a:pPr algn="ctr"/>
            <a:r>
              <a:rPr lang="en-IN" sz="2000" b="1" dirty="0">
                <a:latin typeface="Futura Md BT" pitchFamily="34" charset="0"/>
              </a:rPr>
              <a:t>CONSUMER BEHAVIOUR</a:t>
            </a:r>
            <a:endParaRPr lang="en-US" sz="2000" b="1" dirty="0">
              <a:latin typeface="Futura Md BT" pitchFamily="34" charset="0"/>
            </a:endParaRPr>
          </a:p>
        </p:txBody>
      </p:sp>
      <p:sp>
        <p:nvSpPr>
          <p:cNvPr id="7" name="TextBox 6"/>
          <p:cNvSpPr txBox="1"/>
          <p:nvPr/>
        </p:nvSpPr>
        <p:spPr>
          <a:xfrm>
            <a:off x="228600" y="1425266"/>
            <a:ext cx="8458200" cy="327334"/>
          </a:xfrm>
          <a:prstGeom prst="rect">
            <a:avLst/>
          </a:prstGeom>
          <a:noFill/>
        </p:spPr>
        <p:txBody>
          <a:bodyPr wrap="square" rtlCol="0">
            <a:spAutoFit/>
          </a:bodyPr>
          <a:lstStyle/>
          <a:p>
            <a:pPr marL="9246" marR="101699">
              <a:lnSpc>
                <a:spcPct val="100899"/>
              </a:lnSpc>
              <a:spcBef>
                <a:spcPts val="931"/>
              </a:spcBef>
              <a:tabLst>
                <a:tab pos="92454" algn="l"/>
              </a:tabLst>
            </a:pPr>
            <a:r>
              <a:rPr lang="en-US" sz="1600" b="1" dirty="0">
                <a:solidFill>
                  <a:schemeClr val="tx2">
                    <a:lumMod val="50000"/>
                  </a:schemeClr>
                </a:solidFill>
                <a:latin typeface="Futura Md BT" pitchFamily="34" charset="0"/>
              </a:rPr>
              <a:t>Decoding the Consumer Mind</a:t>
            </a:r>
          </a:p>
        </p:txBody>
      </p:sp>
      <p:sp>
        <p:nvSpPr>
          <p:cNvPr id="8" name="Content Placeholder 2"/>
          <p:cNvSpPr>
            <a:spLocks noGrp="1"/>
          </p:cNvSpPr>
          <p:nvPr>
            <p:ph idx="4294967295"/>
          </p:nvPr>
        </p:nvSpPr>
        <p:spPr>
          <a:xfrm>
            <a:off x="228600" y="1752600"/>
            <a:ext cx="8610600" cy="587066"/>
          </a:xfrm>
        </p:spPr>
        <p:txBody>
          <a:bodyPr>
            <a:noAutofit/>
          </a:bodyPr>
          <a:lstStyle/>
          <a:p>
            <a:pPr marL="0" indent="0" algn="just">
              <a:buNone/>
            </a:pPr>
            <a:r>
              <a:rPr lang="en-US" sz="1400" b="1" dirty="0">
                <a:solidFill>
                  <a:schemeClr val="tx2">
                    <a:lumMod val="50000"/>
                  </a:schemeClr>
                </a:solidFill>
                <a:latin typeface="Futura Md BT" pitchFamily="34" charset="0"/>
              </a:rPr>
              <a:t>The Consumer </a:t>
            </a:r>
            <a:r>
              <a:rPr lang="en-US" sz="1400" b="1" dirty="0" err="1">
                <a:solidFill>
                  <a:schemeClr val="tx2">
                    <a:lumMod val="50000"/>
                  </a:schemeClr>
                </a:solidFill>
                <a:latin typeface="Futura Md BT" pitchFamily="34" charset="0"/>
              </a:rPr>
              <a:t>Behaviour</a:t>
            </a:r>
            <a:r>
              <a:rPr lang="en-US" sz="1400" b="1" dirty="0">
                <a:solidFill>
                  <a:schemeClr val="tx2">
                    <a:lumMod val="50000"/>
                  </a:schemeClr>
                </a:solidFill>
                <a:latin typeface="Futura Md BT" pitchFamily="34" charset="0"/>
              </a:rPr>
              <a:t> course employs an interactive learning approach that combines theoretical knowledge with real-world applications.  This course will be taught through consumer research projects, where participants will gain practical experience in gathering and analyzing data.</a:t>
            </a:r>
          </a:p>
        </p:txBody>
      </p:sp>
      <p:sp>
        <p:nvSpPr>
          <p:cNvPr id="9" name="Content Placeholder 2"/>
          <p:cNvSpPr txBox="1">
            <a:spLocks/>
          </p:cNvSpPr>
          <p:nvPr/>
        </p:nvSpPr>
        <p:spPr>
          <a:xfrm>
            <a:off x="304800" y="2895600"/>
            <a:ext cx="4484844" cy="2362200"/>
          </a:xfrm>
          <a:prstGeom prst="rect">
            <a:avLst/>
          </a:prstGeom>
        </p:spPr>
        <p:txBody>
          <a:bodyPr vert="horz" anchor="t">
            <a:no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171450" indent="-171450" algn="just">
              <a:buFont typeface="Wingdings" pitchFamily="2" charset="2"/>
              <a:buChar char="q"/>
            </a:pPr>
            <a:r>
              <a:rPr lang="en-US" sz="1400" dirty="0">
                <a:latin typeface="Futura Md BT" pitchFamily="34" charset="0"/>
              </a:rPr>
              <a:t>Understanding Consumer Psychology and</a:t>
            </a:r>
          </a:p>
          <a:p>
            <a:pPr marL="171450" indent="-171450" algn="just">
              <a:buFont typeface="Wingdings" pitchFamily="2" charset="2"/>
              <a:buChar char="q"/>
            </a:pPr>
            <a:r>
              <a:rPr lang="en-US" sz="1400" dirty="0">
                <a:latin typeface="Futura Md BT" pitchFamily="34" charset="0"/>
              </a:rPr>
              <a:t>Decision-Making</a:t>
            </a:r>
          </a:p>
          <a:p>
            <a:pPr marL="171450" indent="-171450" algn="just">
              <a:buFont typeface="Wingdings" pitchFamily="2" charset="2"/>
              <a:buChar char="q"/>
            </a:pPr>
            <a:r>
              <a:rPr lang="en-US" sz="1400" dirty="0">
                <a:latin typeface="Futura Md BT" pitchFamily="34" charset="0"/>
              </a:rPr>
              <a:t>Identifying Opportunities for Deeper Customer</a:t>
            </a:r>
          </a:p>
          <a:p>
            <a:pPr marL="171450" indent="-171450" algn="just">
              <a:buFont typeface="Wingdings" pitchFamily="2" charset="2"/>
              <a:buChar char="q"/>
            </a:pPr>
            <a:r>
              <a:rPr lang="en-US" sz="1400" dirty="0">
                <a:latin typeface="Futura Md BT" pitchFamily="34" charset="0"/>
              </a:rPr>
              <a:t>Connections</a:t>
            </a:r>
          </a:p>
          <a:p>
            <a:pPr marL="171450" indent="-171450" algn="just">
              <a:buFont typeface="Wingdings" pitchFamily="2" charset="2"/>
              <a:buChar char="q"/>
            </a:pPr>
            <a:r>
              <a:rPr lang="en-US" sz="1400" dirty="0">
                <a:latin typeface="Futura Md BT" pitchFamily="34" charset="0"/>
              </a:rPr>
              <a:t>Adapting to Changing Consumer Needs</a:t>
            </a:r>
          </a:p>
          <a:p>
            <a:pPr marL="171450" indent="-171450" algn="just">
              <a:buFont typeface="Wingdings" pitchFamily="2" charset="2"/>
              <a:buChar char="q"/>
            </a:pPr>
            <a:r>
              <a:rPr lang="en-US" sz="1400" dirty="0">
                <a:latin typeface="Futura Md BT" pitchFamily="34" charset="0"/>
              </a:rPr>
              <a:t>Applying Behavioral Insights in Marketing</a:t>
            </a:r>
          </a:p>
        </p:txBody>
      </p:sp>
    </p:spTree>
    <p:extLst>
      <p:ext uri="{BB962C8B-B14F-4D97-AF65-F5344CB8AC3E}">
        <p14:creationId xmlns:p14="http://schemas.microsoft.com/office/powerpoint/2010/main" val="3877692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6" name="TextBox 5"/>
          <p:cNvSpPr txBox="1"/>
          <p:nvPr/>
        </p:nvSpPr>
        <p:spPr>
          <a:xfrm>
            <a:off x="1579624" y="304800"/>
            <a:ext cx="6035627" cy="461665"/>
          </a:xfrm>
          <a:prstGeom prst="rect">
            <a:avLst/>
          </a:prstGeom>
          <a:noFill/>
        </p:spPr>
        <p:txBody>
          <a:bodyPr wrap="none" rtlCol="0">
            <a:spAutoFit/>
          </a:bodyPr>
          <a:lstStyle/>
          <a:p>
            <a:pPr algn="ctr"/>
            <a:r>
              <a:rPr lang="en-US" sz="2400" b="1" dirty="0">
                <a:solidFill>
                  <a:schemeClr val="bg1"/>
                </a:solidFill>
                <a:latin typeface="Futura Md BT" pitchFamily="34" charset="0"/>
              </a:rPr>
              <a:t>MODULE 3: MARKETING SPECIALIZATION</a:t>
            </a:r>
          </a:p>
        </p:txBody>
      </p:sp>
      <p:sp>
        <p:nvSpPr>
          <p:cNvPr id="7" name="TextBox 6"/>
          <p:cNvSpPr txBox="1"/>
          <p:nvPr/>
        </p:nvSpPr>
        <p:spPr>
          <a:xfrm>
            <a:off x="3296229" y="914400"/>
            <a:ext cx="2834430" cy="400110"/>
          </a:xfrm>
          <a:prstGeom prst="rect">
            <a:avLst/>
          </a:prstGeom>
          <a:noFill/>
        </p:spPr>
        <p:txBody>
          <a:bodyPr wrap="none" rtlCol="0">
            <a:spAutoFit/>
          </a:bodyPr>
          <a:lstStyle/>
          <a:p>
            <a:pPr algn="ctr"/>
            <a:r>
              <a:rPr lang="en-IN" sz="2000" b="1" dirty="0">
                <a:latin typeface="Futura Md BT" pitchFamily="34" charset="0"/>
              </a:rPr>
              <a:t>SERVICES MARKETING</a:t>
            </a:r>
            <a:endParaRPr lang="en-US" sz="2000" b="1" dirty="0">
              <a:latin typeface="Futura Md BT" pitchFamily="34" charset="0"/>
            </a:endParaRPr>
          </a:p>
        </p:txBody>
      </p:sp>
      <p:sp>
        <p:nvSpPr>
          <p:cNvPr id="8" name="TextBox 7"/>
          <p:cNvSpPr txBox="1"/>
          <p:nvPr/>
        </p:nvSpPr>
        <p:spPr>
          <a:xfrm>
            <a:off x="304800" y="1425266"/>
            <a:ext cx="8153400" cy="1673150"/>
          </a:xfrm>
          <a:prstGeom prst="rect">
            <a:avLst/>
          </a:prstGeom>
          <a:noFill/>
        </p:spPr>
        <p:txBody>
          <a:bodyPr wrap="square" rtlCol="0">
            <a:spAutoFit/>
          </a:bodyPr>
          <a:lstStyle/>
          <a:p>
            <a:pPr marL="9246" marR="101699">
              <a:lnSpc>
                <a:spcPct val="100899"/>
              </a:lnSpc>
              <a:spcBef>
                <a:spcPts val="931"/>
              </a:spcBef>
              <a:tabLst>
                <a:tab pos="92454" algn="l"/>
              </a:tabLst>
            </a:pPr>
            <a:r>
              <a:rPr lang="en-IN" sz="1600" b="1" dirty="0">
                <a:solidFill>
                  <a:schemeClr val="tx2">
                    <a:lumMod val="50000"/>
                  </a:schemeClr>
                </a:solidFill>
                <a:latin typeface="Futura Md BT" pitchFamily="34" charset="0"/>
              </a:rPr>
              <a:t>Elevating Service Experiences</a:t>
            </a:r>
          </a:p>
          <a:p>
            <a:pPr marL="9246" marR="101699">
              <a:lnSpc>
                <a:spcPct val="100899"/>
              </a:lnSpc>
              <a:spcBef>
                <a:spcPts val="931"/>
              </a:spcBef>
              <a:tabLst>
                <a:tab pos="92454" algn="l"/>
              </a:tabLst>
            </a:pPr>
            <a:r>
              <a:rPr lang="en-US" sz="1400" b="1" dirty="0">
                <a:solidFill>
                  <a:schemeClr val="tx2">
                    <a:lumMod val="50000"/>
                  </a:schemeClr>
                </a:solidFill>
                <a:latin typeface="Futura Md BT" pitchFamily="34" charset="0"/>
              </a:rPr>
              <a:t>Services Marketing course employs a hands-on approach, </a:t>
            </a:r>
          </a:p>
          <a:p>
            <a:pPr marL="9246" marR="101699">
              <a:lnSpc>
                <a:spcPct val="100899"/>
              </a:lnSpc>
              <a:spcBef>
                <a:spcPts val="931"/>
              </a:spcBef>
              <a:tabLst>
                <a:tab pos="92454" algn="l"/>
              </a:tabLst>
            </a:pPr>
            <a:r>
              <a:rPr lang="en-US" sz="1400" b="1" dirty="0">
                <a:solidFill>
                  <a:schemeClr val="tx2">
                    <a:lumMod val="50000"/>
                  </a:schemeClr>
                </a:solidFill>
                <a:latin typeface="Futura Md BT" pitchFamily="34" charset="0"/>
              </a:rPr>
              <a:t>blending theoretical concepts with practical application.</a:t>
            </a:r>
          </a:p>
          <a:p>
            <a:pPr marL="9246" marR="101699">
              <a:lnSpc>
                <a:spcPct val="100899"/>
              </a:lnSpc>
              <a:spcBef>
                <a:spcPts val="931"/>
              </a:spcBef>
              <a:tabLst>
                <a:tab pos="92454" algn="l"/>
              </a:tabLst>
            </a:pPr>
            <a:r>
              <a:rPr lang="en-US" sz="1400" b="1" dirty="0">
                <a:solidFill>
                  <a:schemeClr val="tx2">
                    <a:lumMod val="50000"/>
                  </a:schemeClr>
                </a:solidFill>
                <a:latin typeface="Futura Md BT" pitchFamily="34" charset="0"/>
              </a:rPr>
              <a:t>Participants will participate in service design workshops,</a:t>
            </a:r>
          </a:p>
          <a:p>
            <a:pPr marL="9246" marR="101699">
              <a:lnSpc>
                <a:spcPct val="100899"/>
              </a:lnSpc>
              <a:spcBef>
                <a:spcPts val="931"/>
              </a:spcBef>
              <a:tabLst>
                <a:tab pos="92454" algn="l"/>
              </a:tabLst>
            </a:pPr>
            <a:r>
              <a:rPr lang="en-US" sz="1400" b="1" dirty="0">
                <a:solidFill>
                  <a:schemeClr val="tx2">
                    <a:lumMod val="50000"/>
                  </a:schemeClr>
                </a:solidFill>
                <a:latin typeface="Futura Md BT" pitchFamily="34" charset="0"/>
              </a:rPr>
              <a:t>examining real-world service scenarios</a:t>
            </a:r>
            <a:r>
              <a:rPr lang="en-US" sz="1200" b="1" dirty="0">
                <a:solidFill>
                  <a:schemeClr val="tx2">
                    <a:lumMod val="50000"/>
                  </a:schemeClr>
                </a:solidFill>
                <a:latin typeface="Futura Md BT" pitchFamily="34" charset="0"/>
              </a:rPr>
              <a:t>.</a:t>
            </a:r>
            <a:endParaRPr lang="en-IN" sz="1200" b="1" dirty="0">
              <a:solidFill>
                <a:schemeClr val="tx2">
                  <a:lumMod val="50000"/>
                </a:schemeClr>
              </a:solidFill>
              <a:latin typeface="Futura Md BT" pitchFamily="34" charset="0"/>
            </a:endParaRPr>
          </a:p>
        </p:txBody>
      </p:sp>
      <p:sp>
        <p:nvSpPr>
          <p:cNvPr id="9" name="Content Placeholder 2"/>
          <p:cNvSpPr txBox="1">
            <a:spLocks/>
          </p:cNvSpPr>
          <p:nvPr/>
        </p:nvSpPr>
        <p:spPr>
          <a:xfrm>
            <a:off x="381000" y="3264310"/>
            <a:ext cx="5257800" cy="1688690"/>
          </a:xfrm>
          <a:prstGeom prst="rect">
            <a:avLst/>
          </a:prstGeom>
        </p:spPr>
        <p:txBody>
          <a:bodyPr vert="horz" anchor="t">
            <a:no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171450" indent="-171450" algn="just">
              <a:buFont typeface="Wingdings" pitchFamily="2" charset="2"/>
              <a:buChar char="Ø"/>
            </a:pPr>
            <a:r>
              <a:rPr lang="en-US" sz="1400" dirty="0">
                <a:latin typeface="Futura Md BT" pitchFamily="34" charset="0"/>
              </a:rPr>
              <a:t>Understanding the dynamics of Service Industries</a:t>
            </a:r>
          </a:p>
          <a:p>
            <a:pPr marL="171450" indent="-171450" algn="just">
              <a:buFont typeface="Wingdings" pitchFamily="2" charset="2"/>
              <a:buChar char="Ø"/>
            </a:pPr>
            <a:r>
              <a:rPr lang="en-US" sz="1400" dirty="0">
                <a:latin typeface="Futura Md BT" pitchFamily="34" charset="0"/>
              </a:rPr>
              <a:t>Creating exceptional service experiences</a:t>
            </a:r>
          </a:p>
          <a:p>
            <a:pPr marL="171450" indent="-171450" algn="just">
              <a:buFont typeface="Wingdings" pitchFamily="2" charset="2"/>
              <a:buChar char="Ø"/>
            </a:pPr>
            <a:r>
              <a:rPr lang="en-US" sz="1400" dirty="0">
                <a:latin typeface="Futura Md BT" pitchFamily="34" charset="0"/>
              </a:rPr>
              <a:t>Optimizing service delivery and recovery</a:t>
            </a:r>
          </a:p>
          <a:p>
            <a:pPr marL="171450" indent="-171450" algn="just">
              <a:buFont typeface="Wingdings" pitchFamily="2" charset="2"/>
              <a:buChar char="Ø"/>
            </a:pPr>
            <a:r>
              <a:rPr lang="en-US" sz="1400" dirty="0">
                <a:latin typeface="Futura Md BT" pitchFamily="34" charset="0"/>
              </a:rPr>
              <a:t>Building customer engagement and relationships</a:t>
            </a:r>
          </a:p>
          <a:p>
            <a:pPr marL="171450" indent="-171450" algn="just">
              <a:buFont typeface="Wingdings" pitchFamily="2" charset="2"/>
              <a:buChar char="Ø"/>
            </a:pPr>
            <a:r>
              <a:rPr lang="en-US" sz="1400" dirty="0">
                <a:latin typeface="Futura Md BT" pitchFamily="34" charset="0"/>
              </a:rPr>
              <a:t>Developing service marketing plans for sustainable growth</a:t>
            </a:r>
          </a:p>
        </p:txBody>
      </p:sp>
    </p:spTree>
    <p:extLst>
      <p:ext uri="{BB962C8B-B14F-4D97-AF65-F5344CB8AC3E}">
        <p14:creationId xmlns:p14="http://schemas.microsoft.com/office/powerpoint/2010/main" val="3992836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5" name="TextBox 4"/>
          <p:cNvSpPr txBox="1"/>
          <p:nvPr/>
        </p:nvSpPr>
        <p:spPr>
          <a:xfrm>
            <a:off x="1579624" y="304800"/>
            <a:ext cx="6035627" cy="461665"/>
          </a:xfrm>
          <a:prstGeom prst="rect">
            <a:avLst/>
          </a:prstGeom>
          <a:noFill/>
        </p:spPr>
        <p:txBody>
          <a:bodyPr wrap="none" rtlCol="0">
            <a:spAutoFit/>
          </a:bodyPr>
          <a:lstStyle/>
          <a:p>
            <a:pPr algn="ctr"/>
            <a:r>
              <a:rPr lang="en-US" sz="2400" b="1" dirty="0">
                <a:solidFill>
                  <a:schemeClr val="bg1"/>
                </a:solidFill>
                <a:latin typeface="Futura Md BT" pitchFamily="34" charset="0"/>
              </a:rPr>
              <a:t>MODULE 3: MARKETING SPECIALIZATION</a:t>
            </a:r>
          </a:p>
        </p:txBody>
      </p:sp>
      <p:sp>
        <p:nvSpPr>
          <p:cNvPr id="6" name="TextBox 5"/>
          <p:cNvSpPr txBox="1"/>
          <p:nvPr/>
        </p:nvSpPr>
        <p:spPr>
          <a:xfrm>
            <a:off x="2498961" y="914400"/>
            <a:ext cx="4428969" cy="400110"/>
          </a:xfrm>
          <a:prstGeom prst="rect">
            <a:avLst/>
          </a:prstGeom>
          <a:noFill/>
        </p:spPr>
        <p:txBody>
          <a:bodyPr wrap="none" rtlCol="0">
            <a:spAutoFit/>
          </a:bodyPr>
          <a:lstStyle/>
          <a:p>
            <a:pPr algn="ctr"/>
            <a:r>
              <a:rPr lang="en-IN" sz="2000" b="1" dirty="0">
                <a:latin typeface="Futura Md BT" pitchFamily="34" charset="0"/>
              </a:rPr>
              <a:t>STRATEGIC SALES MANAGEMENT</a:t>
            </a:r>
            <a:endParaRPr lang="en-US" sz="2000" b="1" dirty="0">
              <a:latin typeface="Futura Md BT" pitchFamily="34" charset="0"/>
            </a:endParaRPr>
          </a:p>
        </p:txBody>
      </p:sp>
      <p:sp>
        <p:nvSpPr>
          <p:cNvPr id="7" name="TextBox 6"/>
          <p:cNvSpPr txBox="1"/>
          <p:nvPr/>
        </p:nvSpPr>
        <p:spPr>
          <a:xfrm>
            <a:off x="228600" y="1504416"/>
            <a:ext cx="8458200" cy="324384"/>
          </a:xfrm>
          <a:prstGeom prst="rect">
            <a:avLst/>
          </a:prstGeom>
          <a:noFill/>
        </p:spPr>
        <p:txBody>
          <a:bodyPr wrap="square" rtlCol="0">
            <a:spAutoFit/>
          </a:bodyPr>
          <a:lstStyle/>
          <a:p>
            <a:pPr marL="9246" marR="101699">
              <a:lnSpc>
                <a:spcPct val="100899"/>
              </a:lnSpc>
              <a:spcBef>
                <a:spcPts val="931"/>
              </a:spcBef>
              <a:tabLst>
                <a:tab pos="92454" algn="l"/>
              </a:tabLst>
            </a:pPr>
            <a:r>
              <a:rPr lang="en-US" sz="1600" b="1" dirty="0">
                <a:solidFill>
                  <a:schemeClr val="tx2">
                    <a:lumMod val="50000"/>
                  </a:schemeClr>
                </a:solidFill>
                <a:latin typeface="Futura Md BT" pitchFamily="34" charset="0"/>
              </a:rPr>
              <a:t>Unveiling the Art of Sales Management</a:t>
            </a:r>
          </a:p>
        </p:txBody>
      </p:sp>
      <p:sp>
        <p:nvSpPr>
          <p:cNvPr id="8" name="Content Placeholder 2"/>
          <p:cNvSpPr txBox="1">
            <a:spLocks/>
          </p:cNvSpPr>
          <p:nvPr/>
        </p:nvSpPr>
        <p:spPr>
          <a:xfrm>
            <a:off x="228600" y="1828800"/>
            <a:ext cx="8610600" cy="914400"/>
          </a:xfrm>
          <a:prstGeom prst="rect">
            <a:avLst/>
          </a:prstGeom>
        </p:spPr>
        <p:txBody>
          <a:bodyPr vert="horz" anchor="t">
            <a:no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0" marR="101699" indent="0" algn="just">
              <a:lnSpc>
                <a:spcPct val="100899"/>
              </a:lnSpc>
              <a:spcBef>
                <a:spcPts val="931"/>
              </a:spcBef>
              <a:buNone/>
              <a:tabLst>
                <a:tab pos="92454" algn="l"/>
              </a:tabLst>
            </a:pPr>
            <a:r>
              <a:rPr lang="en-US" sz="1400" b="1" dirty="0">
                <a:solidFill>
                  <a:schemeClr val="tx2">
                    <a:lumMod val="50000"/>
                  </a:schemeClr>
                </a:solidFill>
                <a:latin typeface="Futura Md BT" pitchFamily="34" charset="0"/>
              </a:rPr>
              <a:t>In the dynamic realm of sales, effective sales management plays a pivotal role in driving organizational success. This course is meticulously crafted to equip participants with the essential skills required to lead, motivate, and manage sales teams to achieve exceptional results.  </a:t>
            </a:r>
          </a:p>
          <a:p>
            <a:pPr marL="0" marR="101699" indent="0" algn="just">
              <a:lnSpc>
                <a:spcPct val="100899"/>
              </a:lnSpc>
              <a:spcBef>
                <a:spcPts val="931"/>
              </a:spcBef>
              <a:buNone/>
              <a:tabLst>
                <a:tab pos="92454" algn="l"/>
              </a:tabLst>
            </a:pPr>
            <a:endParaRPr lang="en-US" sz="1400" b="1" dirty="0">
              <a:solidFill>
                <a:schemeClr val="tx2">
                  <a:lumMod val="50000"/>
                </a:schemeClr>
              </a:solidFill>
              <a:latin typeface="Futura Md BT" pitchFamily="34" charset="0"/>
            </a:endParaRPr>
          </a:p>
        </p:txBody>
      </p:sp>
      <p:sp>
        <p:nvSpPr>
          <p:cNvPr id="9" name="Content Placeholder 2"/>
          <p:cNvSpPr txBox="1">
            <a:spLocks/>
          </p:cNvSpPr>
          <p:nvPr/>
        </p:nvSpPr>
        <p:spPr>
          <a:xfrm>
            <a:off x="228600" y="2895600"/>
            <a:ext cx="8610600" cy="2133600"/>
          </a:xfrm>
          <a:prstGeom prst="rect">
            <a:avLst/>
          </a:prstGeom>
        </p:spPr>
        <p:txBody>
          <a:bodyPr vert="horz" anchor="t">
            <a:no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171450" indent="-171450">
              <a:lnSpc>
                <a:spcPct val="150000"/>
              </a:lnSpc>
              <a:buFont typeface="Wingdings" pitchFamily="2" charset="2"/>
              <a:buChar char="q"/>
            </a:pPr>
            <a:r>
              <a:rPr lang="en-US" sz="1400" dirty="0">
                <a:latin typeface="Futura Md BT" pitchFamily="34" charset="0"/>
              </a:rPr>
              <a:t>Building High-Performance Sales Teams</a:t>
            </a:r>
          </a:p>
          <a:p>
            <a:pPr marL="171450" indent="-171450">
              <a:lnSpc>
                <a:spcPct val="150000"/>
              </a:lnSpc>
              <a:buFont typeface="Wingdings" pitchFamily="2" charset="2"/>
              <a:buChar char="q"/>
            </a:pPr>
            <a:r>
              <a:rPr lang="en-US" sz="1400" dirty="0">
                <a:latin typeface="Futura Md BT" pitchFamily="34" charset="0"/>
              </a:rPr>
              <a:t>Sales Strategy Development</a:t>
            </a:r>
          </a:p>
          <a:p>
            <a:pPr marL="171450" indent="-171450">
              <a:lnSpc>
                <a:spcPct val="150000"/>
              </a:lnSpc>
              <a:buFont typeface="Wingdings" pitchFamily="2" charset="2"/>
              <a:buChar char="q"/>
            </a:pPr>
            <a:r>
              <a:rPr lang="en-US" sz="1400" dirty="0">
                <a:latin typeface="Futura Md BT" pitchFamily="34" charset="0"/>
              </a:rPr>
              <a:t>Customer-Centric Approaches</a:t>
            </a:r>
          </a:p>
          <a:p>
            <a:pPr marL="171450" indent="-171450">
              <a:lnSpc>
                <a:spcPct val="150000"/>
              </a:lnSpc>
              <a:buFont typeface="Wingdings" pitchFamily="2" charset="2"/>
              <a:buChar char="q"/>
            </a:pPr>
            <a:r>
              <a:rPr lang="en-US" sz="1400" dirty="0">
                <a:latin typeface="Futura Md BT" pitchFamily="34" charset="0"/>
              </a:rPr>
              <a:t>Sales Process Optimization</a:t>
            </a:r>
          </a:p>
          <a:p>
            <a:pPr marL="171450" indent="-171450">
              <a:lnSpc>
                <a:spcPct val="150000"/>
              </a:lnSpc>
              <a:buFont typeface="Wingdings" pitchFamily="2" charset="2"/>
              <a:buChar char="q"/>
            </a:pPr>
            <a:r>
              <a:rPr lang="en-US" sz="1400" dirty="0">
                <a:latin typeface="Futura Md BT" pitchFamily="34" charset="0"/>
              </a:rPr>
              <a:t>Achieving Revenue Growth</a:t>
            </a:r>
          </a:p>
        </p:txBody>
      </p:sp>
    </p:spTree>
    <p:extLst>
      <p:ext uri="{BB962C8B-B14F-4D97-AF65-F5344CB8AC3E}">
        <p14:creationId xmlns:p14="http://schemas.microsoft.com/office/powerpoint/2010/main" val="248740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5" name="TextBox 4"/>
          <p:cNvSpPr txBox="1"/>
          <p:nvPr/>
        </p:nvSpPr>
        <p:spPr>
          <a:xfrm>
            <a:off x="1440964" y="275303"/>
            <a:ext cx="6312947" cy="461665"/>
          </a:xfrm>
          <a:prstGeom prst="rect">
            <a:avLst/>
          </a:prstGeom>
          <a:noFill/>
        </p:spPr>
        <p:txBody>
          <a:bodyPr wrap="none" rtlCol="0">
            <a:spAutoFit/>
          </a:bodyPr>
          <a:lstStyle/>
          <a:p>
            <a:pPr algn="ctr"/>
            <a:r>
              <a:rPr lang="en-US" sz="2400" b="1" dirty="0">
                <a:solidFill>
                  <a:schemeClr val="bg1"/>
                </a:solidFill>
                <a:latin typeface="Futura Md BT" pitchFamily="34" charset="0"/>
              </a:rPr>
              <a:t>MODULE 3 – OPERATIONS SPECIALIZATION</a:t>
            </a:r>
          </a:p>
        </p:txBody>
      </p:sp>
      <p:sp>
        <p:nvSpPr>
          <p:cNvPr id="6" name="TextBox 5"/>
          <p:cNvSpPr txBox="1"/>
          <p:nvPr/>
        </p:nvSpPr>
        <p:spPr>
          <a:xfrm>
            <a:off x="2589307" y="914400"/>
            <a:ext cx="4248279" cy="400110"/>
          </a:xfrm>
          <a:prstGeom prst="rect">
            <a:avLst/>
          </a:prstGeom>
          <a:noFill/>
        </p:spPr>
        <p:txBody>
          <a:bodyPr wrap="none" rtlCol="0">
            <a:spAutoFit/>
          </a:bodyPr>
          <a:lstStyle/>
          <a:p>
            <a:pPr algn="ctr"/>
            <a:r>
              <a:rPr lang="en-IN" sz="2000" b="1" dirty="0">
                <a:latin typeface="Futura Md BT" pitchFamily="34" charset="0"/>
              </a:rPr>
              <a:t>PROCESS DESIGN AND LOGISTICS</a:t>
            </a:r>
            <a:endParaRPr lang="en-US" sz="2000" b="1" dirty="0">
              <a:latin typeface="Futura Md BT" pitchFamily="34" charset="0"/>
            </a:endParaRPr>
          </a:p>
        </p:txBody>
      </p:sp>
      <p:sp>
        <p:nvSpPr>
          <p:cNvPr id="7" name="Rectangle 1">
            <a:extLst>
              <a:ext uri="{FF2B5EF4-FFF2-40B4-BE49-F238E27FC236}">
                <a16:creationId xmlns:a16="http://schemas.microsoft.com/office/drawing/2014/main" id="{92D12DD6-63DC-BA79-F95F-1897D0AA6662}"/>
              </a:ext>
            </a:extLst>
          </p:cNvPr>
          <p:cNvSpPr>
            <a:spLocks noChangeArrowheads="1"/>
          </p:cNvSpPr>
          <p:nvPr/>
        </p:nvSpPr>
        <p:spPr bwMode="auto">
          <a:xfrm>
            <a:off x="251844" y="1189490"/>
            <a:ext cx="4332446" cy="5335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63659"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754380">
              <a:lnSpc>
                <a:spcPct val="150000"/>
              </a:lnSpc>
            </a:pPr>
            <a:r>
              <a:rPr lang="en-US" altLang="en-US" sz="1400" b="1" dirty="0">
                <a:solidFill>
                  <a:schemeClr val="tx2">
                    <a:lumMod val="50000"/>
                  </a:schemeClr>
                </a:solidFill>
                <a:latin typeface="Futura Md BT" pitchFamily="34" charset="0"/>
              </a:rPr>
              <a:t>In this course, participants will study the fundamentals of Operations Management.  They will learn how to optimize the performance of operations, Create a robust strategy for operations management, understand Six Sigma and apply metrics to make decisions on operations.  The participants will use decision trees and mathematical models to address forecasting and supply chain issues.</a:t>
            </a:r>
            <a:endParaRPr lang="en-US" altLang="en-US" sz="1400" b="1" dirty="0">
              <a:latin typeface="Futura Md BT" pitchFamily="34" charset="0"/>
            </a:endParaRPr>
          </a:p>
          <a:p>
            <a:pPr marL="235744" indent="-235744" algn="just" defTabSz="754380">
              <a:lnSpc>
                <a:spcPct val="150000"/>
              </a:lnSpc>
              <a:buFont typeface="Wingdings" pitchFamily="2" charset="2"/>
              <a:buChar char="Ø"/>
            </a:pPr>
            <a:r>
              <a:rPr lang="en-US" altLang="en-US" sz="1400" dirty="0">
                <a:latin typeface="Futura Md BT" pitchFamily="34" charset="0"/>
              </a:rPr>
              <a:t>Understanding Process Types: Visual Process Mapping </a:t>
            </a:r>
          </a:p>
          <a:p>
            <a:pPr marL="235744" indent="-235744" algn="just" defTabSz="754380">
              <a:lnSpc>
                <a:spcPct val="150000"/>
              </a:lnSpc>
              <a:buFont typeface="Wingdings" pitchFamily="2" charset="2"/>
              <a:buChar char="Ø"/>
            </a:pPr>
            <a:r>
              <a:rPr lang="en-US" altLang="en-US" sz="1400" b="1" dirty="0" err="1">
                <a:solidFill>
                  <a:srgbClr val="FF0000"/>
                </a:solidFill>
                <a:latin typeface="Futura Md BT" pitchFamily="34" charset="0"/>
              </a:rPr>
              <a:t>Techniqumenting</a:t>
            </a:r>
            <a:r>
              <a:rPr lang="en-US" altLang="en-US" sz="1400" dirty="0">
                <a:latin typeface="Futura Md BT" pitchFamily="34" charset="0"/>
              </a:rPr>
              <a:t> Lean Principles:</a:t>
            </a:r>
          </a:p>
          <a:p>
            <a:pPr marL="235744" indent="-235744" algn="just" defTabSz="754380">
              <a:lnSpc>
                <a:spcPct val="150000"/>
              </a:lnSpc>
              <a:buFont typeface="Wingdings" pitchFamily="2" charset="2"/>
              <a:buChar char="Ø"/>
            </a:pPr>
            <a:r>
              <a:rPr lang="en-US" altLang="en-US" sz="1400" dirty="0">
                <a:latin typeface="Futura Md BT" pitchFamily="34" charset="0"/>
              </a:rPr>
              <a:t>Strategic Demand Forecasting: Problem-Solving with Analytics: Simulating Operational Dynamics</a:t>
            </a:r>
          </a:p>
          <a:p>
            <a:pPr marL="235744" indent="-235744" algn="just" defTabSz="754380">
              <a:lnSpc>
                <a:spcPct val="150000"/>
              </a:lnSpc>
              <a:buFont typeface="Wingdings" pitchFamily="2" charset="2"/>
              <a:buChar char="Ø"/>
            </a:pPr>
            <a:r>
              <a:rPr lang="en-US" altLang="en-US" sz="1400" dirty="0">
                <a:latin typeface="Futura Md BT" pitchFamily="34" charset="0"/>
              </a:rPr>
              <a:t>Learn models, theory and frameworks as to how to optimize logistics and supply chain</a:t>
            </a:r>
          </a:p>
        </p:txBody>
      </p:sp>
    </p:spTree>
    <p:extLst>
      <p:ext uri="{BB962C8B-B14F-4D97-AF65-F5344CB8AC3E}">
        <p14:creationId xmlns:p14="http://schemas.microsoft.com/office/powerpoint/2010/main" val="3965534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14500" y="685800"/>
            <a:ext cx="5715000" cy="523220"/>
          </a:xfrm>
          <a:prstGeom prst="rect">
            <a:avLst/>
          </a:prstGeom>
          <a:noFill/>
        </p:spPr>
        <p:txBody>
          <a:bodyPr wrap="square" rtlCol="0">
            <a:spAutoFit/>
          </a:bodyPr>
          <a:lstStyle/>
          <a:p>
            <a:pPr algn="ctr"/>
            <a:r>
              <a:rPr lang="en-US" sz="2800" b="1" dirty="0">
                <a:solidFill>
                  <a:srgbClr val="00B050"/>
                </a:solidFill>
                <a:latin typeface="Futura Md BT" pitchFamily="34" charset="0"/>
              </a:rPr>
              <a:t>ASPIRING FOR GROWTH</a:t>
            </a:r>
          </a:p>
        </p:txBody>
      </p:sp>
      <p:sp>
        <p:nvSpPr>
          <p:cNvPr id="8" name="TextBox 7"/>
          <p:cNvSpPr txBox="1"/>
          <p:nvPr/>
        </p:nvSpPr>
        <p:spPr>
          <a:xfrm>
            <a:off x="381000" y="1209020"/>
            <a:ext cx="8382000" cy="2031325"/>
          </a:xfrm>
          <a:prstGeom prst="rect">
            <a:avLst/>
          </a:prstGeom>
          <a:noFill/>
        </p:spPr>
        <p:txBody>
          <a:bodyPr wrap="square" rtlCol="0">
            <a:spAutoFit/>
          </a:bodyPr>
          <a:lstStyle/>
          <a:p>
            <a:pPr algn="just"/>
            <a:r>
              <a:rPr lang="en-US" dirty="0">
                <a:latin typeface="Futura Md BT" pitchFamily="34" charset="0"/>
                <a:ea typeface="Tahoma" panose="020B0604030504040204" pitchFamily="34" charset="0"/>
                <a:cs typeface="Arial" panose="020B0604020202020204" pitchFamily="34" charset="0"/>
              </a:rPr>
              <a:t>The post-graduate certificate program in Advanced General Management will facilitate your growth in your organization by building your expertise in Business Strategy, Finance, Organizational </a:t>
            </a:r>
            <a:r>
              <a:rPr lang="en-US" dirty="0" err="1">
                <a:latin typeface="Futura Md BT" pitchFamily="34" charset="0"/>
                <a:ea typeface="Tahoma" panose="020B0604030504040204" pitchFamily="34" charset="0"/>
                <a:cs typeface="Arial" panose="020B0604020202020204" pitchFamily="34" charset="0"/>
              </a:rPr>
              <a:t>Behaviour</a:t>
            </a:r>
            <a:r>
              <a:rPr lang="en-US" dirty="0">
                <a:latin typeface="Futura Md BT" pitchFamily="34" charset="0"/>
                <a:ea typeface="Tahoma" panose="020B0604030504040204" pitchFamily="34" charset="0"/>
                <a:cs typeface="Arial" panose="020B0604020202020204" pitchFamily="34" charset="0"/>
              </a:rPr>
              <a:t>, Operations Management, Digital Transformation, and Business Analytics. As future leaders in General Management, you will be coached and mentored by Senior Corporate Executives and ISBM faculty.  </a:t>
            </a:r>
          </a:p>
          <a:p>
            <a:pPr algn="just"/>
            <a:endParaRPr lang="en-US" dirty="0">
              <a:latin typeface="Futura Md BT" pitchFamily="34" charset="0"/>
            </a:endParaRPr>
          </a:p>
        </p:txBody>
      </p:sp>
      <p:sp>
        <p:nvSpPr>
          <p:cNvPr id="9" name="Rectangle 8"/>
          <p:cNvSpPr/>
          <p:nvPr/>
        </p:nvSpPr>
        <p:spPr>
          <a:xfrm>
            <a:off x="2651023" y="3157384"/>
            <a:ext cx="38100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lumMod val="50000"/>
                  </a:schemeClr>
                </a:solidFill>
                <a:latin typeface="Futura Md BT" pitchFamily="34" charset="0"/>
              </a:rPr>
              <a:t>PROGRAM OBJECTIVES</a:t>
            </a:r>
          </a:p>
        </p:txBody>
      </p:sp>
      <p:sp>
        <p:nvSpPr>
          <p:cNvPr id="10" name="TextBox 9"/>
          <p:cNvSpPr txBox="1"/>
          <p:nvPr/>
        </p:nvSpPr>
        <p:spPr>
          <a:xfrm>
            <a:off x="533400" y="4080164"/>
            <a:ext cx="3657600" cy="523220"/>
          </a:xfrm>
          <a:prstGeom prst="rect">
            <a:avLst/>
          </a:prstGeom>
          <a:noFill/>
        </p:spPr>
        <p:txBody>
          <a:bodyPr wrap="square" rtlCol="0">
            <a:spAutoFit/>
          </a:bodyPr>
          <a:lstStyle/>
          <a:p>
            <a:r>
              <a:rPr lang="en-US" sz="1400" b="1" dirty="0">
                <a:latin typeface="Futura Md BT" pitchFamily="34" charset="0"/>
                <a:cs typeface="Arial" panose="020B0604020202020204" pitchFamily="34" charset="0"/>
              </a:rPr>
              <a:t>At the end of the program, you will be able to:</a:t>
            </a:r>
            <a:endParaRPr lang="en-US" sz="1400" b="1" dirty="0">
              <a:latin typeface="Futura Md BT" pitchFamily="34" charset="0"/>
            </a:endParaRPr>
          </a:p>
        </p:txBody>
      </p:sp>
      <p:sp>
        <p:nvSpPr>
          <p:cNvPr id="12" name="TextBox 11"/>
          <p:cNvSpPr txBox="1"/>
          <p:nvPr/>
        </p:nvSpPr>
        <p:spPr>
          <a:xfrm>
            <a:off x="419100" y="4673025"/>
            <a:ext cx="3886200" cy="1938992"/>
          </a:xfrm>
          <a:prstGeom prst="rect">
            <a:avLst/>
          </a:prstGeom>
          <a:noFill/>
        </p:spPr>
        <p:txBody>
          <a:bodyPr wrap="square" rtlCol="0">
            <a:spAutoFit/>
          </a:bodyPr>
          <a:lstStyle/>
          <a:p>
            <a:pPr marL="285750" indent="-285750" algn="just">
              <a:buFont typeface="Arial" panose="020B0604020202020204" pitchFamily="34" charset="0"/>
              <a:buChar char="•"/>
            </a:pPr>
            <a:r>
              <a:rPr lang="en-US" sz="1200" dirty="0">
                <a:latin typeface="Futura Md BT" pitchFamily="34" charset="0"/>
                <a:cs typeface="Arial" panose="020B0604020202020204" pitchFamily="34" charset="0"/>
              </a:rPr>
              <a:t>Gain a holistic  perspective of Business</a:t>
            </a:r>
          </a:p>
          <a:p>
            <a:pPr marL="285750" indent="-285750" algn="just">
              <a:buFont typeface="Arial" panose="020B0604020202020204" pitchFamily="34" charset="0"/>
              <a:buChar char="•"/>
            </a:pPr>
            <a:r>
              <a:rPr lang="en-US" sz="1200" dirty="0">
                <a:latin typeface="Futura Md BT" pitchFamily="34" charset="0"/>
                <a:cs typeface="Arial" panose="020B0604020202020204" pitchFamily="34" charset="0"/>
              </a:rPr>
              <a:t>Acquire in-depth knowledge of frameworks, models and theories of multiple  functions of business</a:t>
            </a:r>
          </a:p>
          <a:p>
            <a:pPr marL="285750" indent="-285750" algn="just">
              <a:buFont typeface="Arial" panose="020B0604020202020204" pitchFamily="34" charset="0"/>
              <a:buChar char="•"/>
            </a:pPr>
            <a:r>
              <a:rPr lang="en-US" sz="1200" dirty="0">
                <a:latin typeface="Futura Md BT" pitchFamily="34" charset="0"/>
                <a:cs typeface="Arial" panose="020B0604020202020204" pitchFamily="34" charset="0"/>
              </a:rPr>
              <a:t>Analyze the complete value chain of business and challenges faced by business leaders</a:t>
            </a:r>
          </a:p>
          <a:p>
            <a:pPr marL="285750" indent="-285750" algn="just">
              <a:buFont typeface="Arial" panose="020B0604020202020204" pitchFamily="34" charset="0"/>
              <a:buChar char="•"/>
            </a:pPr>
            <a:r>
              <a:rPr lang="en-US" sz="1200" dirty="0">
                <a:latin typeface="Futura Md BT" pitchFamily="34" charset="0"/>
                <a:cs typeface="Arial" panose="020B0604020202020204" pitchFamily="34" charset="0"/>
              </a:rPr>
              <a:t>Build competencies of a General  Management professional</a:t>
            </a:r>
          </a:p>
          <a:p>
            <a:pPr marL="285750" indent="-285750" algn="just">
              <a:buFont typeface="Arial" panose="020B0604020202020204" pitchFamily="34" charset="0"/>
              <a:buChar char="•"/>
            </a:pPr>
            <a:r>
              <a:rPr lang="en-US" sz="1200" dirty="0">
                <a:latin typeface="Futura Md BT" pitchFamily="34" charset="0"/>
                <a:cs typeface="Arial" panose="020B0604020202020204" pitchFamily="34" charset="0"/>
              </a:rPr>
              <a:t>Study the linkage and their impact on P&amp;L in a business.</a:t>
            </a:r>
            <a:endParaRPr lang="en-IN" sz="1200" dirty="0">
              <a:latin typeface="Futura Md BT" pitchFamily="34" charset="0"/>
              <a:cs typeface="Arial" panose="020B0604020202020204" pitchFamily="34" charset="0"/>
            </a:endParaRPr>
          </a:p>
        </p:txBody>
      </p:sp>
      <p:sp>
        <p:nvSpPr>
          <p:cNvPr id="15" name="TextBox 14"/>
          <p:cNvSpPr txBox="1"/>
          <p:nvPr/>
        </p:nvSpPr>
        <p:spPr>
          <a:xfrm>
            <a:off x="4838700" y="4191000"/>
            <a:ext cx="3886200" cy="1384995"/>
          </a:xfrm>
          <a:prstGeom prst="rect">
            <a:avLst/>
          </a:prstGeom>
          <a:noFill/>
        </p:spPr>
        <p:txBody>
          <a:bodyPr wrap="square" rtlCol="0">
            <a:spAutoFit/>
          </a:bodyPr>
          <a:lstStyle/>
          <a:p>
            <a:pPr marL="285750" indent="-285750">
              <a:buFont typeface="Arial" panose="020B0604020202020204" pitchFamily="34" charset="0"/>
              <a:buChar char="•"/>
            </a:pPr>
            <a:r>
              <a:rPr lang="en-US" sz="1200" dirty="0">
                <a:latin typeface="Futura Md BT" pitchFamily="34" charset="0"/>
                <a:cs typeface="Arial" panose="020B0604020202020204" pitchFamily="34" charset="0"/>
              </a:rPr>
              <a:t>Demonstrate leadership capabilities </a:t>
            </a:r>
          </a:p>
          <a:p>
            <a:pPr marL="285750" indent="-285750">
              <a:buFont typeface="Arial" panose="020B0604020202020204" pitchFamily="34" charset="0"/>
              <a:buChar char="•"/>
            </a:pPr>
            <a:r>
              <a:rPr lang="en-US" sz="1200" dirty="0">
                <a:latin typeface="Futura Md BT" pitchFamily="34" charset="0"/>
                <a:cs typeface="Arial" panose="020B0604020202020204" pitchFamily="34" charset="0"/>
              </a:rPr>
              <a:t>Build competencies in decision making based on metrics</a:t>
            </a:r>
          </a:p>
          <a:p>
            <a:pPr marL="285750" indent="-285750">
              <a:buFont typeface="Arial" panose="020B0604020202020204" pitchFamily="34" charset="0"/>
              <a:buChar char="•"/>
            </a:pPr>
            <a:r>
              <a:rPr lang="en-US" sz="1200" dirty="0">
                <a:latin typeface="Futura Md BT" pitchFamily="34" charset="0"/>
                <a:cs typeface="Arial" panose="020B0604020202020204" pitchFamily="34" charset="0"/>
              </a:rPr>
              <a:t>Develop a growth mindset for your organization</a:t>
            </a:r>
          </a:p>
          <a:p>
            <a:pPr marL="285750" indent="-285750">
              <a:buFont typeface="Arial" panose="020B0604020202020204" pitchFamily="34" charset="0"/>
              <a:buChar char="•"/>
            </a:pPr>
            <a:r>
              <a:rPr lang="en-US" sz="1200" dirty="0">
                <a:latin typeface="Futura Md BT" pitchFamily="34" charset="0"/>
                <a:cs typeface="Arial" panose="020B0604020202020204" pitchFamily="34" charset="0"/>
              </a:rPr>
              <a:t>Create a culture of innovation </a:t>
            </a:r>
          </a:p>
          <a:p>
            <a:pPr marL="285750" indent="-285750">
              <a:buFont typeface="Arial" panose="020B0604020202020204" pitchFamily="34" charset="0"/>
              <a:buChar char="•"/>
            </a:pPr>
            <a:r>
              <a:rPr lang="en-US" sz="1200" dirty="0">
                <a:latin typeface="Futura Md BT" pitchFamily="34" charset="0"/>
                <a:cs typeface="Arial" panose="020B0604020202020204" pitchFamily="34" charset="0"/>
              </a:rPr>
              <a:t>Accelerate your personal growth</a:t>
            </a:r>
            <a:endParaRPr lang="en-IN" sz="1200" dirty="0">
              <a:latin typeface="Futura Md BT" pitchFamily="34" charset="0"/>
              <a:cs typeface="Arial" panose="020B0604020202020204" pitchFamily="34" charset="0"/>
            </a:endParaRPr>
          </a:p>
        </p:txBody>
      </p:sp>
    </p:spTree>
    <p:extLst>
      <p:ext uri="{BB962C8B-B14F-4D97-AF65-F5344CB8AC3E}">
        <p14:creationId xmlns:p14="http://schemas.microsoft.com/office/powerpoint/2010/main" val="1758995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8" name="TextBox 7"/>
          <p:cNvSpPr txBox="1"/>
          <p:nvPr/>
        </p:nvSpPr>
        <p:spPr>
          <a:xfrm>
            <a:off x="1440964" y="304800"/>
            <a:ext cx="6312947" cy="461665"/>
          </a:xfrm>
          <a:prstGeom prst="rect">
            <a:avLst/>
          </a:prstGeom>
          <a:noFill/>
        </p:spPr>
        <p:txBody>
          <a:bodyPr wrap="none" rtlCol="0">
            <a:spAutoFit/>
          </a:bodyPr>
          <a:lstStyle/>
          <a:p>
            <a:pPr algn="ctr"/>
            <a:r>
              <a:rPr lang="en-US" sz="2400" b="1" dirty="0">
                <a:solidFill>
                  <a:schemeClr val="bg1"/>
                </a:solidFill>
                <a:latin typeface="Futura Md BT" pitchFamily="34" charset="0"/>
              </a:rPr>
              <a:t>MODULE 3 – OPERATIONS SPECIALIZATION</a:t>
            </a:r>
          </a:p>
        </p:txBody>
      </p:sp>
      <p:sp>
        <p:nvSpPr>
          <p:cNvPr id="9" name="TextBox 8"/>
          <p:cNvSpPr txBox="1"/>
          <p:nvPr/>
        </p:nvSpPr>
        <p:spPr>
          <a:xfrm>
            <a:off x="820955" y="914400"/>
            <a:ext cx="7561045" cy="400110"/>
          </a:xfrm>
          <a:prstGeom prst="rect">
            <a:avLst/>
          </a:prstGeom>
          <a:noFill/>
        </p:spPr>
        <p:txBody>
          <a:bodyPr wrap="none" rtlCol="0">
            <a:spAutoFit/>
          </a:bodyPr>
          <a:lstStyle/>
          <a:p>
            <a:pPr algn="ctr"/>
            <a:r>
              <a:rPr lang="en-US" sz="2000" b="1" dirty="0">
                <a:latin typeface="Futura Md BT" pitchFamily="34" charset="0"/>
              </a:rPr>
              <a:t>QUALITY MANAGEMENT AND CONTINOUS IMROVEMENT</a:t>
            </a:r>
          </a:p>
        </p:txBody>
      </p:sp>
      <p:sp>
        <p:nvSpPr>
          <p:cNvPr id="10" name="Rectangle 1">
            <a:extLst>
              <a:ext uri="{FF2B5EF4-FFF2-40B4-BE49-F238E27FC236}">
                <a16:creationId xmlns:a16="http://schemas.microsoft.com/office/drawing/2014/main" id="{92D12DD6-63DC-BA79-F95F-1897D0AA6662}"/>
              </a:ext>
            </a:extLst>
          </p:cNvPr>
          <p:cNvSpPr>
            <a:spLocks noChangeArrowheads="1"/>
          </p:cNvSpPr>
          <p:nvPr/>
        </p:nvSpPr>
        <p:spPr bwMode="auto">
          <a:xfrm>
            <a:off x="92448" y="1196118"/>
            <a:ext cx="4860552" cy="4885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63659"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754380">
              <a:lnSpc>
                <a:spcPct val="150000"/>
              </a:lnSpc>
            </a:pPr>
            <a:r>
              <a:rPr lang="en-US" altLang="en-US" sz="1400" b="1" dirty="0">
                <a:solidFill>
                  <a:schemeClr val="tx2">
                    <a:lumMod val="50000"/>
                  </a:schemeClr>
                </a:solidFill>
                <a:latin typeface="Futura Md BT" pitchFamily="34" charset="0"/>
                <a:cs typeface="Arial" panose="020B0604020202020204" pitchFamily="34" charset="0"/>
              </a:rPr>
              <a:t>In this course, participants learn the principles of Total Quality Management. They will study the strategies and methodology to achieve zero defects and operational excellence.  Furthermore, they will analyze the data-driven SPC monitoring and interventions, including Six Sigma and Kaizen.  They will use Quality Analytics to get insights and make continuous improvements.</a:t>
            </a:r>
          </a:p>
          <a:p>
            <a:pPr algn="just" defTabSz="754380">
              <a:lnSpc>
                <a:spcPct val="150000"/>
              </a:lnSpc>
            </a:pPr>
            <a:endParaRPr lang="en-US" altLang="en-US" sz="1200" b="1" dirty="0">
              <a:solidFill>
                <a:schemeClr val="tx2">
                  <a:lumMod val="50000"/>
                </a:schemeClr>
              </a:solidFill>
              <a:latin typeface="Futura Md BT" pitchFamily="34" charset="0"/>
              <a:cs typeface="Arial" panose="020B0604020202020204" pitchFamily="34" charset="0"/>
            </a:endParaRPr>
          </a:p>
          <a:p>
            <a:pPr marL="235744" indent="-235744" algn="just" defTabSz="754380">
              <a:lnSpc>
                <a:spcPct val="150000"/>
              </a:lnSpc>
              <a:buFont typeface="Wingdings" pitchFamily="2" charset="2"/>
              <a:buChar char="q"/>
            </a:pPr>
            <a:r>
              <a:rPr lang="en-US" altLang="en-US" sz="1200" dirty="0">
                <a:solidFill>
                  <a:srgbClr val="000000"/>
                </a:solidFill>
                <a:latin typeface="Futura Md BT" pitchFamily="34" charset="0"/>
                <a:cs typeface="Arial" panose="020B0604020202020204" pitchFamily="34" charset="0"/>
              </a:rPr>
              <a:t>Principles of Total Quality Management (TQM) and Methodologies</a:t>
            </a:r>
          </a:p>
          <a:p>
            <a:pPr marL="235744" indent="-235744" algn="just" defTabSz="754380">
              <a:lnSpc>
                <a:spcPct val="150000"/>
              </a:lnSpc>
              <a:buFont typeface="Wingdings" pitchFamily="2" charset="2"/>
              <a:buChar char="q"/>
            </a:pPr>
            <a:r>
              <a:rPr lang="en-US" altLang="en-US" sz="1200" dirty="0">
                <a:solidFill>
                  <a:srgbClr val="000000"/>
                </a:solidFill>
                <a:latin typeface="Futura Md BT" pitchFamily="34" charset="0"/>
                <a:cs typeface="Arial" panose="020B0604020202020204" pitchFamily="34" charset="0"/>
              </a:rPr>
              <a:t>Implementing Six Sigma Methodology</a:t>
            </a:r>
          </a:p>
          <a:p>
            <a:pPr marL="235744" indent="-235744" algn="just" defTabSz="754380">
              <a:lnSpc>
                <a:spcPct val="150000"/>
              </a:lnSpc>
              <a:buFont typeface="Wingdings" pitchFamily="2" charset="2"/>
              <a:buChar char="q"/>
            </a:pPr>
            <a:r>
              <a:rPr lang="en-US" altLang="en-US" sz="1200" dirty="0">
                <a:solidFill>
                  <a:srgbClr val="000000"/>
                </a:solidFill>
                <a:latin typeface="Futura Md BT" pitchFamily="34" charset="0"/>
                <a:cs typeface="Arial" panose="020B0604020202020204" pitchFamily="34" charset="0"/>
              </a:rPr>
              <a:t>Maintaining Quality Standards with Statistical Process Control (SPC)</a:t>
            </a:r>
          </a:p>
          <a:p>
            <a:pPr marL="235744" indent="-235744" algn="just" defTabSz="754380">
              <a:lnSpc>
                <a:spcPct val="150000"/>
              </a:lnSpc>
              <a:buFont typeface="Wingdings" pitchFamily="2" charset="2"/>
              <a:buChar char="q"/>
            </a:pPr>
            <a:r>
              <a:rPr lang="en-US" altLang="en-US" sz="1200" dirty="0">
                <a:solidFill>
                  <a:srgbClr val="000000"/>
                </a:solidFill>
                <a:latin typeface="Futura Md BT" pitchFamily="34" charset="0"/>
                <a:cs typeface="Arial" panose="020B0604020202020204" pitchFamily="34" charset="0"/>
              </a:rPr>
              <a:t>Embracing Continuous Improvement with Kaizen: Quality Management Measures and Dimensions: Quality Analytics for Decision-Making</a:t>
            </a:r>
          </a:p>
        </p:txBody>
      </p:sp>
    </p:spTree>
    <p:extLst>
      <p:ext uri="{BB962C8B-B14F-4D97-AF65-F5344CB8AC3E}">
        <p14:creationId xmlns:p14="http://schemas.microsoft.com/office/powerpoint/2010/main" val="19537454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Box 8"/>
          <p:cNvSpPr txBox="1"/>
          <p:nvPr/>
        </p:nvSpPr>
        <p:spPr>
          <a:xfrm>
            <a:off x="1440964" y="304800"/>
            <a:ext cx="6312947" cy="461665"/>
          </a:xfrm>
          <a:prstGeom prst="rect">
            <a:avLst/>
          </a:prstGeom>
          <a:noFill/>
        </p:spPr>
        <p:txBody>
          <a:bodyPr wrap="none" rtlCol="0">
            <a:spAutoFit/>
          </a:bodyPr>
          <a:lstStyle/>
          <a:p>
            <a:pPr algn="ctr"/>
            <a:r>
              <a:rPr lang="en-US" sz="2400" b="1" dirty="0">
                <a:solidFill>
                  <a:schemeClr val="bg1"/>
                </a:solidFill>
                <a:latin typeface="Futura Md BT" pitchFamily="34" charset="0"/>
              </a:rPr>
              <a:t>MODULE 3 – OPERATIONS SPECIALIZATION</a:t>
            </a:r>
          </a:p>
        </p:txBody>
      </p:sp>
      <p:sp>
        <p:nvSpPr>
          <p:cNvPr id="10" name="TextBox 9"/>
          <p:cNvSpPr txBox="1"/>
          <p:nvPr/>
        </p:nvSpPr>
        <p:spPr>
          <a:xfrm>
            <a:off x="2779119" y="914400"/>
            <a:ext cx="3644716" cy="400110"/>
          </a:xfrm>
          <a:prstGeom prst="rect">
            <a:avLst/>
          </a:prstGeom>
          <a:noFill/>
        </p:spPr>
        <p:txBody>
          <a:bodyPr wrap="none" rtlCol="0">
            <a:spAutoFit/>
          </a:bodyPr>
          <a:lstStyle/>
          <a:p>
            <a:pPr algn="ctr"/>
            <a:r>
              <a:rPr lang="en-US" sz="2000" b="1" dirty="0">
                <a:latin typeface="Futura Md BT" pitchFamily="34" charset="0"/>
              </a:rPr>
              <a:t>SUPPLY  CHAIN ANALYTICS</a:t>
            </a:r>
          </a:p>
        </p:txBody>
      </p:sp>
      <p:sp>
        <p:nvSpPr>
          <p:cNvPr id="11" name="Rectangle 1">
            <a:extLst>
              <a:ext uri="{FF2B5EF4-FFF2-40B4-BE49-F238E27FC236}">
                <a16:creationId xmlns:a16="http://schemas.microsoft.com/office/drawing/2014/main" id="{92D12DD6-63DC-BA79-F95F-1897D0AA6662}"/>
              </a:ext>
            </a:extLst>
          </p:cNvPr>
          <p:cNvSpPr>
            <a:spLocks noChangeArrowheads="1"/>
          </p:cNvSpPr>
          <p:nvPr/>
        </p:nvSpPr>
        <p:spPr bwMode="auto">
          <a:xfrm>
            <a:off x="188319" y="1084931"/>
            <a:ext cx="5181600" cy="5577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63659"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54380">
              <a:lnSpc>
                <a:spcPct val="150000"/>
              </a:lnSpc>
            </a:pPr>
            <a:r>
              <a:rPr lang="en-US" altLang="en-US" sz="1400" b="1" dirty="0">
                <a:solidFill>
                  <a:schemeClr val="tx2">
                    <a:lumMod val="50000"/>
                  </a:schemeClr>
                </a:solidFill>
                <a:latin typeface="Futura Md BT" pitchFamily="34" charset="0"/>
                <a:cs typeface="Arial" panose="020B0604020202020204" pitchFamily="34" charset="0"/>
              </a:rPr>
              <a:t>This course explores the concepts, theories and models of Supply Chain.   Participants will build optimal supply chain operations, apply EOQ, JIT, and ABC analysis for efficient inventory control, balancing costs and demand fluctuations. They will study distribution network design and logistics strategies for seamless, cost-effective supply chain operations. The module also discusses the challenges in Supply Chain during COVID-19 and its effective management.  The participants will master Supply Chain Analytics.</a:t>
            </a:r>
          </a:p>
          <a:p>
            <a:pPr defTabSz="754380">
              <a:lnSpc>
                <a:spcPct val="150000"/>
              </a:lnSpc>
            </a:pPr>
            <a:endParaRPr lang="en-US" altLang="en-US" sz="1200" b="1" dirty="0">
              <a:solidFill>
                <a:schemeClr val="tx2">
                  <a:lumMod val="50000"/>
                </a:schemeClr>
              </a:solidFill>
              <a:latin typeface="Futura Md BT" pitchFamily="34" charset="0"/>
              <a:cs typeface="Arial" panose="020B0604020202020204" pitchFamily="34" charset="0"/>
            </a:endParaRPr>
          </a:p>
          <a:p>
            <a:pPr marL="282893" indent="-282893" defTabSz="754380">
              <a:lnSpc>
                <a:spcPct val="150000"/>
              </a:lnSpc>
              <a:buFont typeface="Wingdings" pitchFamily="2" charset="2"/>
              <a:buChar char="Ø"/>
            </a:pPr>
            <a:r>
              <a:rPr lang="en-US" altLang="en-US" sz="1200" dirty="0">
                <a:latin typeface="Futura Md BT" pitchFamily="34" charset="0"/>
                <a:cs typeface="Arial" panose="020B0604020202020204" pitchFamily="34" charset="0"/>
              </a:rPr>
              <a:t>Understanding the Supply Chain Landscape</a:t>
            </a:r>
          </a:p>
          <a:p>
            <a:pPr marL="282893" indent="-282893" defTabSz="754380">
              <a:lnSpc>
                <a:spcPct val="150000"/>
              </a:lnSpc>
              <a:buFont typeface="Wingdings" pitchFamily="2" charset="2"/>
              <a:buChar char="Ø"/>
            </a:pPr>
            <a:r>
              <a:rPr lang="en-US" altLang="en-US" sz="1200" dirty="0">
                <a:latin typeface="Futura Md BT" pitchFamily="34" charset="0"/>
                <a:cs typeface="Arial" panose="020B0604020202020204" pitchFamily="34" charset="0"/>
              </a:rPr>
              <a:t>Selection and Management of Supplie</a:t>
            </a:r>
            <a:r>
              <a:rPr lang="en-US" altLang="en-US" sz="1200" dirty="0">
                <a:solidFill>
                  <a:srgbClr val="000000"/>
                </a:solidFill>
                <a:latin typeface="Futura Md BT" pitchFamily="34" charset="0"/>
                <a:cs typeface="Arial" panose="020B0604020202020204" pitchFamily="34" charset="0"/>
              </a:rPr>
              <a:t>rs</a:t>
            </a:r>
          </a:p>
          <a:p>
            <a:pPr marL="282893" indent="-282893" defTabSz="754380">
              <a:lnSpc>
                <a:spcPct val="150000"/>
              </a:lnSpc>
              <a:buFont typeface="Wingdings" pitchFamily="2" charset="2"/>
              <a:buChar char="Ø"/>
            </a:pPr>
            <a:r>
              <a:rPr lang="en-US" altLang="en-US" sz="1200" dirty="0">
                <a:solidFill>
                  <a:srgbClr val="000000"/>
                </a:solidFill>
                <a:latin typeface="Futura Md BT" pitchFamily="34" charset="0"/>
                <a:cs typeface="Arial" panose="020B0604020202020204" pitchFamily="34" charset="0"/>
              </a:rPr>
              <a:t>Implementing Inventory Management Techniques</a:t>
            </a:r>
          </a:p>
          <a:p>
            <a:pPr marL="282893" indent="-282893" defTabSz="754380">
              <a:lnSpc>
                <a:spcPct val="150000"/>
              </a:lnSpc>
              <a:buFont typeface="Wingdings" pitchFamily="2" charset="2"/>
              <a:buChar char="Ø"/>
            </a:pPr>
            <a:r>
              <a:rPr lang="en-US" altLang="en-US" sz="1200" dirty="0">
                <a:solidFill>
                  <a:srgbClr val="000000"/>
                </a:solidFill>
                <a:latin typeface="Futura Md BT" pitchFamily="34" charset="0"/>
                <a:cs typeface="Arial" panose="020B0604020202020204" pitchFamily="34" charset="0"/>
              </a:rPr>
              <a:t>Strategies for Distribution and Logistics</a:t>
            </a:r>
          </a:p>
          <a:p>
            <a:pPr marL="282893" indent="-282893" defTabSz="754380">
              <a:lnSpc>
                <a:spcPct val="150000"/>
              </a:lnSpc>
              <a:buFont typeface="Wingdings" pitchFamily="2" charset="2"/>
              <a:buChar char="Ø"/>
            </a:pPr>
            <a:r>
              <a:rPr lang="en-US" altLang="en-US" sz="1200" dirty="0">
                <a:solidFill>
                  <a:srgbClr val="000000"/>
                </a:solidFill>
                <a:latin typeface="Futura Md BT" pitchFamily="34" charset="0"/>
                <a:cs typeface="Arial" panose="020B0604020202020204" pitchFamily="34" charset="0"/>
              </a:rPr>
              <a:t>Supply Chain Design and Strategy</a:t>
            </a:r>
          </a:p>
          <a:p>
            <a:pPr marL="282893" indent="-282893" defTabSz="754380">
              <a:lnSpc>
                <a:spcPct val="150000"/>
              </a:lnSpc>
              <a:buFont typeface="Wingdings" pitchFamily="2" charset="2"/>
              <a:buChar char="Ø"/>
            </a:pPr>
            <a:r>
              <a:rPr lang="en-US" altLang="en-US" sz="1200" dirty="0">
                <a:solidFill>
                  <a:srgbClr val="000000"/>
                </a:solidFill>
                <a:latin typeface="Futura Md BT" pitchFamily="34" charset="0"/>
                <a:cs typeface="Arial" panose="020B0604020202020204" pitchFamily="34" charset="0"/>
              </a:rPr>
              <a:t>Innovations in Supply Chain and Sourcing</a:t>
            </a:r>
          </a:p>
          <a:p>
            <a:pPr marL="282893" indent="-282893" defTabSz="754380">
              <a:lnSpc>
                <a:spcPct val="150000"/>
              </a:lnSpc>
              <a:buFont typeface="Wingdings" pitchFamily="2" charset="2"/>
              <a:buChar char="Ø"/>
            </a:pPr>
            <a:r>
              <a:rPr lang="en-US" altLang="en-US" sz="1200" dirty="0">
                <a:solidFill>
                  <a:srgbClr val="000000"/>
                </a:solidFill>
                <a:latin typeface="Futura Md BT" pitchFamily="34" charset="0"/>
                <a:cs typeface="Arial" panose="020B0604020202020204" pitchFamily="34" charset="0"/>
              </a:rPr>
              <a:t>Analytics tools and Techniques in Supply Chain</a:t>
            </a:r>
          </a:p>
        </p:txBody>
      </p:sp>
    </p:spTree>
    <p:extLst>
      <p:ext uri="{BB962C8B-B14F-4D97-AF65-F5344CB8AC3E}">
        <p14:creationId xmlns:p14="http://schemas.microsoft.com/office/powerpoint/2010/main" val="3803963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1440964" y="304800"/>
            <a:ext cx="6312947" cy="461665"/>
          </a:xfrm>
          <a:prstGeom prst="rect">
            <a:avLst/>
          </a:prstGeom>
          <a:noFill/>
        </p:spPr>
        <p:txBody>
          <a:bodyPr wrap="none" rtlCol="0">
            <a:spAutoFit/>
          </a:bodyPr>
          <a:lstStyle/>
          <a:p>
            <a:pPr algn="ctr"/>
            <a:r>
              <a:rPr lang="en-US" sz="2400" b="1" dirty="0">
                <a:solidFill>
                  <a:schemeClr val="bg1"/>
                </a:solidFill>
                <a:latin typeface="Futura Md BT" pitchFamily="34" charset="0"/>
              </a:rPr>
              <a:t>MODULE 3 – OPERATIONS SPECIALIZATION</a:t>
            </a:r>
          </a:p>
        </p:txBody>
      </p:sp>
      <p:sp>
        <p:nvSpPr>
          <p:cNvPr id="6" name="TextBox 5"/>
          <p:cNvSpPr txBox="1"/>
          <p:nvPr/>
        </p:nvSpPr>
        <p:spPr>
          <a:xfrm>
            <a:off x="601632" y="914400"/>
            <a:ext cx="7999690" cy="400110"/>
          </a:xfrm>
          <a:prstGeom prst="rect">
            <a:avLst/>
          </a:prstGeom>
          <a:noFill/>
        </p:spPr>
        <p:txBody>
          <a:bodyPr wrap="none" rtlCol="0">
            <a:spAutoFit/>
          </a:bodyPr>
          <a:lstStyle/>
          <a:p>
            <a:pPr algn="ctr"/>
            <a:r>
              <a:rPr lang="en-US" sz="2000" b="1" dirty="0">
                <a:latin typeface="Futura Md BT" pitchFamily="34" charset="0"/>
              </a:rPr>
              <a:t>OPERATIONS STRATEGY AND PERFORMANCE MEASUREMENT</a:t>
            </a:r>
          </a:p>
        </p:txBody>
      </p:sp>
      <p:sp>
        <p:nvSpPr>
          <p:cNvPr id="7" name="Rectangle 1">
            <a:extLst>
              <a:ext uri="{FF2B5EF4-FFF2-40B4-BE49-F238E27FC236}">
                <a16:creationId xmlns:a16="http://schemas.microsoft.com/office/drawing/2014/main" id="{17A36AC0-F4A7-1CD6-C906-F5D5164AB498}"/>
              </a:ext>
            </a:extLst>
          </p:cNvPr>
          <p:cNvSpPr>
            <a:spLocks noChangeArrowheads="1"/>
          </p:cNvSpPr>
          <p:nvPr/>
        </p:nvSpPr>
        <p:spPr bwMode="auto">
          <a:xfrm>
            <a:off x="194093" y="1282153"/>
            <a:ext cx="5749507" cy="3355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63659"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54380">
              <a:lnSpc>
                <a:spcPct val="150000"/>
              </a:lnSpc>
            </a:pPr>
            <a:r>
              <a:rPr lang="en-US" altLang="en-US" sz="1400" b="1" dirty="0">
                <a:solidFill>
                  <a:schemeClr val="tx2">
                    <a:lumMod val="50000"/>
                  </a:schemeClr>
                </a:solidFill>
                <a:latin typeface="Futura Md BT" pitchFamily="34" charset="0"/>
                <a:cs typeface="Arial" panose="020B0604020202020204" pitchFamily="34" charset="0"/>
              </a:rPr>
              <a:t>In this course, the participants will learn concepts of operations strategy that align with business goals.  They will study metrics to measure and evaluate operational performance, use the Balance Score Card to get multiple perspectives and apply benchmarking for best practices to ensure continuous improvement. </a:t>
            </a:r>
          </a:p>
          <a:p>
            <a:pPr defTabSz="754380">
              <a:lnSpc>
                <a:spcPct val="150000"/>
              </a:lnSpc>
            </a:pPr>
            <a:endParaRPr lang="en-US" altLang="en-US" sz="1400" b="1" dirty="0">
              <a:solidFill>
                <a:schemeClr val="tx2">
                  <a:lumMod val="50000"/>
                </a:schemeClr>
              </a:solidFill>
              <a:latin typeface="Futura Md BT" pitchFamily="34" charset="0"/>
              <a:cs typeface="Arial" panose="020B0604020202020204" pitchFamily="34" charset="0"/>
            </a:endParaRPr>
          </a:p>
          <a:p>
            <a:pPr marL="282893" indent="-282893" defTabSz="754380">
              <a:lnSpc>
                <a:spcPct val="150000"/>
              </a:lnSpc>
              <a:buFont typeface="Wingdings" pitchFamily="2" charset="2"/>
              <a:buChar char="Ø"/>
            </a:pPr>
            <a:r>
              <a:rPr lang="en-US" altLang="en-US" sz="1400" dirty="0">
                <a:solidFill>
                  <a:srgbClr val="000000"/>
                </a:solidFill>
                <a:latin typeface="Futura Md BT" pitchFamily="34" charset="0"/>
                <a:cs typeface="Arial" panose="020B0604020202020204" pitchFamily="34" charset="0"/>
              </a:rPr>
              <a:t>Aligning Operations Strategy with Business Objectives</a:t>
            </a:r>
          </a:p>
          <a:p>
            <a:pPr marL="282893" indent="-282893" defTabSz="754380">
              <a:lnSpc>
                <a:spcPct val="150000"/>
              </a:lnSpc>
              <a:buFont typeface="Wingdings" pitchFamily="2" charset="2"/>
              <a:buChar char="Ø"/>
            </a:pPr>
            <a:r>
              <a:rPr lang="en-US" altLang="en-US" sz="1400" dirty="0">
                <a:solidFill>
                  <a:srgbClr val="000000"/>
                </a:solidFill>
                <a:latin typeface="Futura Md BT" pitchFamily="34" charset="0"/>
                <a:cs typeface="Arial" panose="020B0604020202020204" pitchFamily="34" charset="0"/>
              </a:rPr>
              <a:t>Measuring Operational Performance with KPIs</a:t>
            </a:r>
          </a:p>
          <a:p>
            <a:pPr marL="282893" indent="-282893" defTabSz="754380">
              <a:lnSpc>
                <a:spcPct val="150000"/>
              </a:lnSpc>
              <a:buFont typeface="Wingdings" pitchFamily="2" charset="2"/>
              <a:buChar char="Ø"/>
            </a:pPr>
            <a:r>
              <a:rPr lang="en-US" altLang="en-US" sz="1400" dirty="0">
                <a:solidFill>
                  <a:srgbClr val="000000"/>
                </a:solidFill>
                <a:latin typeface="Futura Md BT" pitchFamily="34" charset="0"/>
                <a:cs typeface="Arial" panose="020B0604020202020204" pitchFamily="34" charset="0"/>
              </a:rPr>
              <a:t>Implementing the Balanced Scorecard Framework</a:t>
            </a:r>
          </a:p>
          <a:p>
            <a:pPr marL="282893" indent="-282893" defTabSz="754380">
              <a:lnSpc>
                <a:spcPct val="150000"/>
              </a:lnSpc>
              <a:buFont typeface="Wingdings" pitchFamily="2" charset="2"/>
              <a:buChar char="Ø"/>
            </a:pPr>
            <a:r>
              <a:rPr lang="en-US" altLang="en-US" sz="1400" dirty="0">
                <a:solidFill>
                  <a:srgbClr val="000000"/>
                </a:solidFill>
                <a:latin typeface="Futura Md BT" pitchFamily="34" charset="0"/>
                <a:cs typeface="Arial" panose="020B0604020202020204" pitchFamily="34" charset="0"/>
              </a:rPr>
              <a:t>Benchmarking and Implementing Best Practices</a:t>
            </a:r>
          </a:p>
        </p:txBody>
      </p:sp>
      <p:pic>
        <p:nvPicPr>
          <p:cNvPr id="8" name="Picture 3" descr="KPI concept, key performance indicator measurement to evaluate success or  meet targets, metrics or data to review and improve business concept, man  standing on KPI box measuring performance. 23608017 Vector Art at">
            <a:extLst>
              <a:ext uri="{FF2B5EF4-FFF2-40B4-BE49-F238E27FC236}">
                <a16:creationId xmlns:a16="http://schemas.microsoft.com/office/drawing/2014/main" id="{0AFCDD1E-629E-D40E-989A-CF43041E22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428" t="10127" r="22434"/>
          <a:stretch/>
        </p:blipFill>
        <p:spPr bwMode="auto">
          <a:xfrm>
            <a:off x="6222186" y="1752600"/>
            <a:ext cx="2893381" cy="47129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4695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1711871" y="304800"/>
            <a:ext cx="5771132" cy="461665"/>
          </a:xfrm>
          <a:prstGeom prst="rect">
            <a:avLst/>
          </a:prstGeom>
          <a:noFill/>
        </p:spPr>
        <p:txBody>
          <a:bodyPr wrap="none" rtlCol="0">
            <a:spAutoFit/>
          </a:bodyPr>
          <a:lstStyle/>
          <a:p>
            <a:pPr algn="ctr"/>
            <a:r>
              <a:rPr lang="en-US" sz="2400" b="1" dirty="0">
                <a:solidFill>
                  <a:schemeClr val="bg1"/>
                </a:solidFill>
                <a:latin typeface="Futura Md BT" pitchFamily="34" charset="0"/>
              </a:rPr>
              <a:t>MODULE 3 – </a:t>
            </a:r>
            <a:r>
              <a:rPr lang="en-US" sz="2400" b="1" dirty="0">
                <a:solidFill>
                  <a:schemeClr val="bg1"/>
                </a:solidFill>
                <a:latin typeface="Futura Md BT" pitchFamily="34" charset="0"/>
                <a:cs typeface="Arial" panose="020B0604020202020204" pitchFamily="34" charset="0"/>
              </a:rPr>
              <a:t>FINANCE SPECIALIZATION</a:t>
            </a:r>
            <a:endParaRPr lang="en-US" sz="2400" b="1" dirty="0">
              <a:solidFill>
                <a:schemeClr val="bg1"/>
              </a:solidFill>
              <a:latin typeface="Futura Md BT" pitchFamily="34" charset="0"/>
            </a:endParaRPr>
          </a:p>
        </p:txBody>
      </p:sp>
      <p:sp>
        <p:nvSpPr>
          <p:cNvPr id="6" name="TextBox 5"/>
          <p:cNvSpPr txBox="1"/>
          <p:nvPr/>
        </p:nvSpPr>
        <p:spPr>
          <a:xfrm>
            <a:off x="2174370" y="914400"/>
            <a:ext cx="4854214" cy="400110"/>
          </a:xfrm>
          <a:prstGeom prst="rect">
            <a:avLst/>
          </a:prstGeom>
          <a:noFill/>
        </p:spPr>
        <p:txBody>
          <a:bodyPr wrap="none" rtlCol="0">
            <a:spAutoFit/>
          </a:bodyPr>
          <a:lstStyle/>
          <a:p>
            <a:pPr algn="ctr"/>
            <a:r>
              <a:rPr lang="en-US" sz="2000" b="1" dirty="0">
                <a:latin typeface="Futura Md BT" pitchFamily="34" charset="0"/>
              </a:rPr>
              <a:t>FINANCIAL MARKETS AND SERVICES</a:t>
            </a:r>
          </a:p>
        </p:txBody>
      </p:sp>
      <p:pic>
        <p:nvPicPr>
          <p:cNvPr id="2050" name="Picture 2" descr="D:\ISB&amp;M\2023\Bangalore\22Aug\FINANCIAL MARKETS AND SERVIC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6596" y="2844361"/>
            <a:ext cx="5281717" cy="40136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04800" y="1524000"/>
            <a:ext cx="8621027" cy="1098762"/>
          </a:xfrm>
          <a:prstGeom prst="rect">
            <a:avLst/>
          </a:prstGeom>
          <a:noFill/>
        </p:spPr>
        <p:txBody>
          <a:bodyPr wrap="square" rtlCol="0">
            <a:spAutoFit/>
          </a:bodyPr>
          <a:lstStyle/>
          <a:p>
            <a:pPr marL="285750" indent="-285750">
              <a:lnSpc>
                <a:spcPct val="90000"/>
              </a:lnSpc>
              <a:spcAft>
                <a:spcPts val="600"/>
              </a:spcAft>
              <a:buFont typeface="Wingdings" pitchFamily="2" charset="2"/>
              <a:buChar char="q"/>
            </a:pPr>
            <a:r>
              <a:rPr lang="en-US" sz="1400" b="1" dirty="0">
                <a:latin typeface="Futura Md BT" pitchFamily="34" charset="0"/>
                <a:cs typeface="Arial" panose="020B0604020202020204" pitchFamily="34" charset="0"/>
              </a:rPr>
              <a:t>What: </a:t>
            </a:r>
            <a:r>
              <a:rPr lang="en-US" sz="1400" dirty="0">
                <a:latin typeface="Futura Md BT" pitchFamily="34" charset="0"/>
                <a:cs typeface="Arial" panose="020B0604020202020204" pitchFamily="34" charset="0"/>
              </a:rPr>
              <a:t>Transfer funds from savers to borrowers</a:t>
            </a:r>
          </a:p>
          <a:p>
            <a:pPr marL="285750" indent="-285750">
              <a:lnSpc>
                <a:spcPct val="90000"/>
              </a:lnSpc>
              <a:spcAft>
                <a:spcPts val="600"/>
              </a:spcAft>
              <a:buFont typeface="Wingdings" pitchFamily="2" charset="2"/>
              <a:buChar char="q"/>
            </a:pPr>
            <a:r>
              <a:rPr lang="en-US" sz="1400" b="1" dirty="0">
                <a:latin typeface="Futura Md BT" pitchFamily="34" charset="0"/>
                <a:cs typeface="Arial" panose="020B0604020202020204" pitchFamily="34" charset="0"/>
              </a:rPr>
              <a:t>Why: </a:t>
            </a:r>
            <a:r>
              <a:rPr lang="en-US" sz="1400" dirty="0">
                <a:latin typeface="Futura Md BT" pitchFamily="34" charset="0"/>
                <a:cs typeface="Arial" panose="020B0604020202020204" pitchFamily="34" charset="0"/>
              </a:rPr>
              <a:t>Promoting allocation efficiency and risk-sharing</a:t>
            </a:r>
          </a:p>
          <a:p>
            <a:pPr marL="285750" indent="-285750">
              <a:lnSpc>
                <a:spcPct val="90000"/>
              </a:lnSpc>
              <a:spcAft>
                <a:spcPts val="600"/>
              </a:spcAft>
              <a:buFont typeface="Wingdings" pitchFamily="2" charset="2"/>
              <a:buChar char="q"/>
            </a:pPr>
            <a:r>
              <a:rPr lang="en-US" sz="1400" b="1" dirty="0">
                <a:latin typeface="Futura Md BT" pitchFamily="34" charset="0"/>
                <a:cs typeface="Arial" panose="020B0604020202020204" pitchFamily="34" charset="0"/>
              </a:rPr>
              <a:t>How:  </a:t>
            </a:r>
            <a:r>
              <a:rPr lang="en-US" sz="1400" dirty="0">
                <a:latin typeface="Futura Md BT" pitchFamily="34" charset="0"/>
                <a:cs typeface="Arial" panose="020B0604020202020204" pitchFamily="34" charset="0"/>
              </a:rPr>
              <a:t>Using securities and financial intermediaries</a:t>
            </a:r>
          </a:p>
          <a:p>
            <a:pPr marL="285750" indent="-285750">
              <a:lnSpc>
                <a:spcPct val="90000"/>
              </a:lnSpc>
              <a:spcAft>
                <a:spcPts val="600"/>
              </a:spcAft>
              <a:buFont typeface="Wingdings" pitchFamily="2" charset="2"/>
              <a:buChar char="q"/>
            </a:pPr>
            <a:r>
              <a:rPr lang="en-US" sz="1400" b="1" dirty="0">
                <a:latin typeface="Futura Md BT" pitchFamily="34" charset="0"/>
                <a:cs typeface="Arial" panose="020B0604020202020204" pitchFamily="34" charset="0"/>
              </a:rPr>
              <a:t>Whereto: The economy</a:t>
            </a:r>
            <a:r>
              <a:rPr lang="en-US" sz="1400" dirty="0">
                <a:latin typeface="Futura Md BT" pitchFamily="34" charset="0"/>
                <a:cs typeface="Arial" panose="020B0604020202020204" pitchFamily="34" charset="0"/>
              </a:rPr>
              <a:t> become more advanced to satisfy different demands.</a:t>
            </a:r>
          </a:p>
        </p:txBody>
      </p:sp>
      <p:sp>
        <p:nvSpPr>
          <p:cNvPr id="9" name="Rectangle 1">
            <a:extLst>
              <a:ext uri="{FF2B5EF4-FFF2-40B4-BE49-F238E27FC236}">
                <a16:creationId xmlns:a16="http://schemas.microsoft.com/office/drawing/2014/main" id="{17A36AC0-F4A7-1CD6-C906-F5D5164AB498}"/>
              </a:ext>
            </a:extLst>
          </p:cNvPr>
          <p:cNvSpPr>
            <a:spLocks noChangeArrowheads="1"/>
          </p:cNvSpPr>
          <p:nvPr/>
        </p:nvSpPr>
        <p:spPr bwMode="auto">
          <a:xfrm>
            <a:off x="381000" y="2971800"/>
            <a:ext cx="3352800" cy="152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63659"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lnSpc>
                <a:spcPct val="90000"/>
              </a:lnSpc>
              <a:spcAft>
                <a:spcPts val="600"/>
              </a:spcAft>
            </a:pPr>
            <a:r>
              <a:rPr lang="en-US" sz="1400" dirty="0">
                <a:latin typeface="Futura Md BT" pitchFamily="34" charset="0"/>
                <a:cs typeface="Arial" panose="020B0604020202020204" pitchFamily="34" charset="0"/>
              </a:rPr>
              <a:t>This course focuses on understanding the markets in which various financial instruments are traded. It also explores the factors that influence the return and risk characteristics of financial instruments, both individually and in portfolios.</a:t>
            </a:r>
          </a:p>
        </p:txBody>
      </p:sp>
      <p:sp>
        <p:nvSpPr>
          <p:cNvPr id="10" name="Rectangle 1">
            <a:extLst>
              <a:ext uri="{FF2B5EF4-FFF2-40B4-BE49-F238E27FC236}">
                <a16:creationId xmlns:a16="http://schemas.microsoft.com/office/drawing/2014/main" id="{17A36AC0-F4A7-1CD6-C906-F5D5164AB498}"/>
              </a:ext>
            </a:extLst>
          </p:cNvPr>
          <p:cNvSpPr>
            <a:spLocks noChangeArrowheads="1"/>
          </p:cNvSpPr>
          <p:nvPr/>
        </p:nvSpPr>
        <p:spPr bwMode="auto">
          <a:xfrm>
            <a:off x="381000" y="4751304"/>
            <a:ext cx="3352800" cy="1316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63659"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indent="-285750">
              <a:lnSpc>
                <a:spcPct val="90000"/>
              </a:lnSpc>
              <a:spcAft>
                <a:spcPts val="600"/>
              </a:spcAft>
              <a:buFont typeface="Wingdings" pitchFamily="2" charset="2"/>
              <a:buChar char="q"/>
            </a:pPr>
            <a:r>
              <a:rPr lang="en-US" sz="1200" dirty="0">
                <a:latin typeface="Futura Md BT" pitchFamily="34" charset="0"/>
                <a:cs typeface="Arial" panose="020B0604020202020204" pitchFamily="34" charset="0"/>
              </a:rPr>
              <a:t>Understand the financial market structure and participants in the Indian financial markets</a:t>
            </a:r>
          </a:p>
          <a:p>
            <a:pPr marL="171450" indent="-171450">
              <a:lnSpc>
                <a:spcPct val="90000"/>
              </a:lnSpc>
              <a:spcAft>
                <a:spcPts val="600"/>
              </a:spcAft>
              <a:buFont typeface="Wingdings" pitchFamily="2" charset="2"/>
              <a:buChar char="q"/>
            </a:pPr>
            <a:endParaRPr lang="en-US" sz="1200" dirty="0">
              <a:latin typeface="Futura Md BT" pitchFamily="34" charset="0"/>
              <a:cs typeface="Arial" panose="020B0604020202020204" pitchFamily="34" charset="0"/>
            </a:endParaRPr>
          </a:p>
          <a:p>
            <a:pPr marL="285750" indent="-285750">
              <a:lnSpc>
                <a:spcPct val="90000"/>
              </a:lnSpc>
              <a:spcAft>
                <a:spcPts val="600"/>
              </a:spcAft>
              <a:buFont typeface="Wingdings" pitchFamily="2" charset="2"/>
              <a:buChar char="q"/>
            </a:pPr>
            <a:r>
              <a:rPr lang="en-US" sz="1200" dirty="0" err="1">
                <a:latin typeface="Futura Md BT" pitchFamily="34" charset="0"/>
                <a:cs typeface="Arial" panose="020B0604020202020204" pitchFamily="34" charset="0"/>
              </a:rPr>
              <a:t>Analyse</a:t>
            </a:r>
            <a:r>
              <a:rPr lang="en-US" sz="1200" dirty="0">
                <a:latin typeface="Futura Md BT" pitchFamily="34" charset="0"/>
                <a:cs typeface="Arial" panose="020B0604020202020204" pitchFamily="34" charset="0"/>
              </a:rPr>
              <a:t> the various financial instruments and intermediaries in the Indian financial markets</a:t>
            </a:r>
          </a:p>
        </p:txBody>
      </p:sp>
    </p:spTree>
    <p:extLst>
      <p:ext uri="{BB962C8B-B14F-4D97-AF65-F5344CB8AC3E}">
        <p14:creationId xmlns:p14="http://schemas.microsoft.com/office/powerpoint/2010/main" val="1894787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1104013" y="914400"/>
            <a:ext cx="6994928" cy="400110"/>
          </a:xfrm>
          <a:prstGeom prst="rect">
            <a:avLst/>
          </a:prstGeom>
          <a:noFill/>
        </p:spPr>
        <p:txBody>
          <a:bodyPr wrap="none" rtlCol="0">
            <a:spAutoFit/>
          </a:bodyPr>
          <a:lstStyle/>
          <a:p>
            <a:pPr algn="ctr"/>
            <a:r>
              <a:rPr lang="en-US" sz="2000" b="1" dirty="0">
                <a:latin typeface="Futura Md BT" pitchFamily="34" charset="0"/>
              </a:rPr>
              <a:t>SECURITY ANALYSIS AND PORTFOLIO MANAGEMENT</a:t>
            </a:r>
          </a:p>
        </p:txBody>
      </p:sp>
      <p:sp>
        <p:nvSpPr>
          <p:cNvPr id="7" name="TextBox 6"/>
          <p:cNvSpPr txBox="1"/>
          <p:nvPr/>
        </p:nvSpPr>
        <p:spPr>
          <a:xfrm>
            <a:off x="1711871" y="304800"/>
            <a:ext cx="5771132" cy="461665"/>
          </a:xfrm>
          <a:prstGeom prst="rect">
            <a:avLst/>
          </a:prstGeom>
          <a:noFill/>
        </p:spPr>
        <p:txBody>
          <a:bodyPr wrap="none" rtlCol="0">
            <a:spAutoFit/>
          </a:bodyPr>
          <a:lstStyle/>
          <a:p>
            <a:pPr algn="ctr"/>
            <a:r>
              <a:rPr lang="en-US" sz="2400" b="1" dirty="0">
                <a:solidFill>
                  <a:schemeClr val="bg1"/>
                </a:solidFill>
                <a:latin typeface="Futura Md BT" pitchFamily="34" charset="0"/>
              </a:rPr>
              <a:t>MODULE 3 – </a:t>
            </a:r>
            <a:r>
              <a:rPr lang="en-US" sz="2400" b="1" dirty="0">
                <a:solidFill>
                  <a:schemeClr val="bg1"/>
                </a:solidFill>
                <a:latin typeface="Futura Md BT" pitchFamily="34" charset="0"/>
                <a:cs typeface="Arial" panose="020B0604020202020204" pitchFamily="34" charset="0"/>
              </a:rPr>
              <a:t>FINANCE SPECIALIZATION</a:t>
            </a:r>
            <a:endParaRPr lang="en-US" sz="2400" b="1" dirty="0">
              <a:solidFill>
                <a:schemeClr val="bg1"/>
              </a:solidFill>
              <a:latin typeface="Futura Md BT" pitchFamily="34" charset="0"/>
            </a:endParaRPr>
          </a:p>
        </p:txBody>
      </p:sp>
      <p:pic>
        <p:nvPicPr>
          <p:cNvPr id="3074" name="Picture 2" descr="D:\ISB&amp;M\2023\Bangalore\22Aug\SECURITY-ANALYSIS-AND-PORTFOLIO-MANAGE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3240" y="3526525"/>
            <a:ext cx="4629150" cy="33337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04800" y="1524000"/>
            <a:ext cx="8610600" cy="1169551"/>
          </a:xfrm>
          <a:prstGeom prst="rect">
            <a:avLst/>
          </a:prstGeom>
          <a:noFill/>
        </p:spPr>
        <p:txBody>
          <a:bodyPr wrap="square" rtlCol="0">
            <a:spAutoFit/>
          </a:bodyPr>
          <a:lstStyle/>
          <a:p>
            <a:pPr algn="just"/>
            <a:r>
              <a:rPr lang="en-US" sz="1400" b="1" dirty="0">
                <a:solidFill>
                  <a:schemeClr val="tx2">
                    <a:lumMod val="50000"/>
                  </a:schemeClr>
                </a:solidFill>
                <a:latin typeface="Futura Md BT" pitchFamily="34" charset="0"/>
                <a:cs typeface="Arial" panose="020B0604020202020204" pitchFamily="34" charset="0"/>
              </a:rPr>
              <a:t>This course is built around the theory and empirical evidence relating to investment management and the appraisal and pricing of securities for portfolio management. It discusses the functioning of capital markets, the income-generating ability of securities, trends in the stock and bond markets, fundamental and technical analysis, optimal portfolio construction, and measurement of portfolio performance.</a:t>
            </a:r>
          </a:p>
        </p:txBody>
      </p:sp>
      <p:sp>
        <p:nvSpPr>
          <p:cNvPr id="10" name="Rectangle 1">
            <a:extLst>
              <a:ext uri="{FF2B5EF4-FFF2-40B4-BE49-F238E27FC236}">
                <a16:creationId xmlns:a16="http://schemas.microsoft.com/office/drawing/2014/main" id="{17A36AC0-F4A7-1CD6-C906-F5D5164AB498}"/>
              </a:ext>
            </a:extLst>
          </p:cNvPr>
          <p:cNvSpPr>
            <a:spLocks noChangeArrowheads="1"/>
          </p:cNvSpPr>
          <p:nvPr/>
        </p:nvSpPr>
        <p:spPr bwMode="auto">
          <a:xfrm>
            <a:off x="381000" y="3526525"/>
            <a:ext cx="3810000" cy="2224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63659"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indent="-285750">
              <a:lnSpc>
                <a:spcPct val="90000"/>
              </a:lnSpc>
              <a:spcAft>
                <a:spcPts val="600"/>
              </a:spcAft>
              <a:buFont typeface="Wingdings" pitchFamily="2" charset="2"/>
              <a:buChar char="Ø"/>
            </a:pPr>
            <a:r>
              <a:rPr lang="en-US" sz="1200" dirty="0">
                <a:latin typeface="Futura Md BT" pitchFamily="34" charset="0"/>
                <a:cs typeface="Arial" panose="020B0604020202020204" pitchFamily="34" charset="0"/>
              </a:rPr>
              <a:t>Compare and contrast advantages and disadvantages to investors from various investment securities in their portfolios. </a:t>
            </a:r>
            <a:endParaRPr lang="en-IN" sz="1200" dirty="0">
              <a:latin typeface="Futura Md BT" pitchFamily="34" charset="0"/>
              <a:cs typeface="Arial" panose="020B0604020202020204" pitchFamily="34" charset="0"/>
            </a:endParaRPr>
          </a:p>
          <a:p>
            <a:pPr marL="285750" indent="-285750">
              <a:lnSpc>
                <a:spcPct val="90000"/>
              </a:lnSpc>
              <a:spcAft>
                <a:spcPts val="600"/>
              </a:spcAft>
              <a:buFont typeface="Wingdings" pitchFamily="2" charset="2"/>
              <a:buChar char="Ø"/>
            </a:pPr>
            <a:r>
              <a:rPr lang="en-US" sz="1200" dirty="0">
                <a:latin typeface="Futura Md BT" pitchFamily="34" charset="0"/>
                <a:cs typeface="Arial" panose="020B0604020202020204" pitchFamily="34" charset="0"/>
              </a:rPr>
              <a:t>Use valuation models to estimate the value of stocks and bonds. </a:t>
            </a:r>
            <a:endParaRPr lang="en-IN" sz="1200" dirty="0">
              <a:latin typeface="Futura Md BT" pitchFamily="34" charset="0"/>
              <a:cs typeface="Arial" panose="020B0604020202020204" pitchFamily="34" charset="0"/>
            </a:endParaRPr>
          </a:p>
          <a:p>
            <a:pPr marL="285750" indent="-285750">
              <a:lnSpc>
                <a:spcPct val="90000"/>
              </a:lnSpc>
              <a:spcAft>
                <a:spcPts val="600"/>
              </a:spcAft>
              <a:buFont typeface="Wingdings" pitchFamily="2" charset="2"/>
              <a:buChar char="Ø"/>
            </a:pPr>
            <a:r>
              <a:rPr lang="en-US" sz="1200" dirty="0">
                <a:latin typeface="Futura Md BT" pitchFamily="34" charset="0"/>
                <a:cs typeface="Arial" panose="020B0604020202020204" pitchFamily="34" charset="0"/>
              </a:rPr>
              <a:t>Analyze individual companies as to their financial condition, growth prospects, and relative valuation. </a:t>
            </a:r>
            <a:endParaRPr lang="en-IN" sz="1200" dirty="0">
              <a:latin typeface="Futura Md BT" pitchFamily="34" charset="0"/>
              <a:cs typeface="Arial" panose="020B0604020202020204" pitchFamily="34" charset="0"/>
            </a:endParaRPr>
          </a:p>
          <a:p>
            <a:pPr marL="285750" indent="-285750">
              <a:lnSpc>
                <a:spcPct val="90000"/>
              </a:lnSpc>
              <a:spcAft>
                <a:spcPts val="600"/>
              </a:spcAft>
              <a:buFont typeface="Wingdings" pitchFamily="2" charset="2"/>
              <a:buChar char="Ø"/>
            </a:pPr>
            <a:r>
              <a:rPr lang="en-US" sz="1200" dirty="0">
                <a:latin typeface="Futura Md BT" pitchFamily="34" charset="0"/>
                <a:cs typeface="Arial" panose="020B0604020202020204" pitchFamily="34" charset="0"/>
              </a:rPr>
              <a:t>Construct a portfolio that meets an investor's risk and return objectives and satisfies investment constraints.</a:t>
            </a:r>
            <a:endParaRPr lang="en-IN" sz="1200" dirty="0">
              <a:latin typeface="Futura Md BT" pitchFamily="34" charset="0"/>
              <a:cs typeface="Arial" panose="020B0604020202020204" pitchFamily="34" charset="0"/>
            </a:endParaRPr>
          </a:p>
        </p:txBody>
      </p:sp>
    </p:spTree>
    <p:extLst>
      <p:ext uri="{BB962C8B-B14F-4D97-AF65-F5344CB8AC3E}">
        <p14:creationId xmlns:p14="http://schemas.microsoft.com/office/powerpoint/2010/main" val="2355653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3017902" y="914400"/>
            <a:ext cx="3167149" cy="400110"/>
          </a:xfrm>
          <a:prstGeom prst="rect">
            <a:avLst/>
          </a:prstGeom>
          <a:noFill/>
        </p:spPr>
        <p:txBody>
          <a:bodyPr wrap="none" rtlCol="0">
            <a:spAutoFit/>
          </a:bodyPr>
          <a:lstStyle/>
          <a:p>
            <a:pPr algn="ctr"/>
            <a:r>
              <a:rPr lang="en-US" sz="2000" b="1" dirty="0">
                <a:latin typeface="Futura Md BT" pitchFamily="34" charset="0"/>
              </a:rPr>
              <a:t>CORPORATE TAXATION</a:t>
            </a:r>
          </a:p>
        </p:txBody>
      </p:sp>
      <p:sp>
        <p:nvSpPr>
          <p:cNvPr id="6" name="TextBox 5"/>
          <p:cNvSpPr txBox="1"/>
          <p:nvPr/>
        </p:nvSpPr>
        <p:spPr>
          <a:xfrm>
            <a:off x="1711871" y="304800"/>
            <a:ext cx="5771132" cy="461665"/>
          </a:xfrm>
          <a:prstGeom prst="rect">
            <a:avLst/>
          </a:prstGeom>
          <a:noFill/>
        </p:spPr>
        <p:txBody>
          <a:bodyPr wrap="none" rtlCol="0">
            <a:spAutoFit/>
          </a:bodyPr>
          <a:lstStyle/>
          <a:p>
            <a:pPr algn="ctr"/>
            <a:r>
              <a:rPr lang="en-US" sz="2400" b="1" dirty="0">
                <a:solidFill>
                  <a:schemeClr val="bg1"/>
                </a:solidFill>
                <a:latin typeface="Futura Md BT" pitchFamily="34" charset="0"/>
              </a:rPr>
              <a:t>MODULE 3 – </a:t>
            </a:r>
            <a:r>
              <a:rPr lang="en-US" sz="2400" b="1" dirty="0">
                <a:solidFill>
                  <a:schemeClr val="bg1"/>
                </a:solidFill>
                <a:latin typeface="Futura Md BT" pitchFamily="34" charset="0"/>
                <a:cs typeface="Arial" panose="020B0604020202020204" pitchFamily="34" charset="0"/>
              </a:rPr>
              <a:t>FINANCE SPECIALIZATION</a:t>
            </a:r>
            <a:endParaRPr lang="en-US" sz="2400" b="1" dirty="0">
              <a:solidFill>
                <a:schemeClr val="bg1"/>
              </a:solidFill>
              <a:latin typeface="Futura Md BT" pitchFamily="34" charset="0"/>
            </a:endParaRPr>
          </a:p>
        </p:txBody>
      </p:sp>
      <p:pic>
        <p:nvPicPr>
          <p:cNvPr id="4099" name="Picture 3" descr="D:\ISB&amp;M\2023\Bangalore\22Aug\CORPORATE-TAX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036370"/>
            <a:ext cx="5581650" cy="278300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04800" y="1524000"/>
            <a:ext cx="8610600" cy="1138773"/>
          </a:xfrm>
          <a:prstGeom prst="rect">
            <a:avLst/>
          </a:prstGeom>
          <a:noFill/>
        </p:spPr>
        <p:txBody>
          <a:bodyPr wrap="square" rtlCol="0">
            <a:spAutoFit/>
          </a:bodyPr>
          <a:lstStyle/>
          <a:p>
            <a:pPr algn="just">
              <a:lnSpc>
                <a:spcPct val="90000"/>
              </a:lnSpc>
              <a:spcAft>
                <a:spcPts val="600"/>
              </a:spcAft>
            </a:pPr>
            <a:endParaRPr lang="en-US" sz="1400" b="1" dirty="0">
              <a:latin typeface="Futura Md BT" pitchFamily="34" charset="0"/>
              <a:cs typeface="Arial" panose="020B0604020202020204" pitchFamily="34" charset="0"/>
            </a:endParaRPr>
          </a:p>
          <a:p>
            <a:pPr algn="just">
              <a:lnSpc>
                <a:spcPct val="90000"/>
              </a:lnSpc>
              <a:spcAft>
                <a:spcPts val="600"/>
              </a:spcAft>
            </a:pPr>
            <a:r>
              <a:rPr lang="en-US" sz="1400" dirty="0">
                <a:latin typeface="Futura Md BT" pitchFamily="34" charset="0"/>
                <a:cs typeface="Arial" panose="020B0604020202020204" pitchFamily="34" charset="0"/>
              </a:rPr>
              <a:t>This course acquaint participants with basic principles underlying the provisions of direct and indirect tax laws and to develop a broad understanding of the tax laws and accepted tax practices. Additionally, the course also gives an understanding of the relevant provisions of the Goods &amp; Services Tax Act 2017.</a:t>
            </a:r>
          </a:p>
        </p:txBody>
      </p:sp>
      <p:sp>
        <p:nvSpPr>
          <p:cNvPr id="10" name="TextBox 9"/>
          <p:cNvSpPr txBox="1"/>
          <p:nvPr/>
        </p:nvSpPr>
        <p:spPr>
          <a:xfrm>
            <a:off x="304800" y="3233426"/>
            <a:ext cx="8610600" cy="1369606"/>
          </a:xfrm>
          <a:prstGeom prst="rect">
            <a:avLst/>
          </a:prstGeom>
          <a:noFill/>
        </p:spPr>
        <p:txBody>
          <a:bodyPr wrap="square" rtlCol="0">
            <a:spAutoFit/>
          </a:bodyPr>
          <a:lstStyle/>
          <a:p>
            <a:pPr marL="285750" indent="-285750">
              <a:lnSpc>
                <a:spcPct val="90000"/>
              </a:lnSpc>
              <a:spcAft>
                <a:spcPts val="600"/>
              </a:spcAft>
              <a:buFont typeface="Wingdings" pitchFamily="2" charset="2"/>
              <a:buChar char="Ø"/>
            </a:pPr>
            <a:r>
              <a:rPr lang="en-US" sz="1400" dirty="0">
                <a:latin typeface="Futura Md BT" pitchFamily="34" charset="0"/>
                <a:cs typeface="Arial" panose="020B0604020202020204" pitchFamily="34" charset="0"/>
              </a:rPr>
              <a:t>Understand the framework of direct taxation in India</a:t>
            </a:r>
          </a:p>
          <a:p>
            <a:pPr marL="285750" indent="-285750">
              <a:lnSpc>
                <a:spcPct val="90000"/>
              </a:lnSpc>
              <a:spcAft>
                <a:spcPts val="600"/>
              </a:spcAft>
              <a:buFont typeface="Wingdings" pitchFamily="2" charset="2"/>
              <a:buChar char="Ø"/>
            </a:pPr>
            <a:r>
              <a:rPr lang="en-US" sz="1400" dirty="0">
                <a:latin typeface="Futura Md BT" pitchFamily="34" charset="0"/>
                <a:cs typeface="Arial" panose="020B0604020202020204" pitchFamily="34" charset="0"/>
              </a:rPr>
              <a:t>Understand the framework of indirect taxation in India</a:t>
            </a:r>
          </a:p>
          <a:p>
            <a:pPr marL="285750" indent="-285750">
              <a:lnSpc>
                <a:spcPct val="90000"/>
              </a:lnSpc>
              <a:spcAft>
                <a:spcPts val="600"/>
              </a:spcAft>
              <a:buFont typeface="Wingdings" pitchFamily="2" charset="2"/>
              <a:buChar char="Ø"/>
            </a:pPr>
            <a:r>
              <a:rPr lang="en-US" sz="1400" dirty="0">
                <a:latin typeface="Futura Md BT" pitchFamily="34" charset="0"/>
                <a:cs typeface="Arial" panose="020B0604020202020204" pitchFamily="34" charset="0"/>
              </a:rPr>
              <a:t>Apply the various rules and provisions in tax planning</a:t>
            </a:r>
          </a:p>
          <a:p>
            <a:pPr marL="285750" indent="-285750">
              <a:lnSpc>
                <a:spcPct val="90000"/>
              </a:lnSpc>
              <a:spcAft>
                <a:spcPts val="600"/>
              </a:spcAft>
              <a:buFont typeface="Wingdings" pitchFamily="2" charset="2"/>
              <a:buChar char="Ø"/>
            </a:pPr>
            <a:r>
              <a:rPr lang="en-US" sz="1400" dirty="0">
                <a:latin typeface="Futura Md BT" pitchFamily="34" charset="0"/>
                <a:cs typeface="Arial" panose="020B0604020202020204" pitchFamily="34" charset="0"/>
              </a:rPr>
              <a:t>Discuss the various provisions of International taxation</a:t>
            </a:r>
          </a:p>
          <a:p>
            <a:pPr marL="285750" indent="-285750">
              <a:lnSpc>
                <a:spcPct val="90000"/>
              </a:lnSpc>
              <a:spcAft>
                <a:spcPts val="600"/>
              </a:spcAft>
              <a:buFont typeface="Wingdings" pitchFamily="2" charset="2"/>
              <a:buChar char="Ø"/>
            </a:pPr>
            <a:r>
              <a:rPr lang="en-US" sz="1400" dirty="0">
                <a:latin typeface="Futura Md BT" pitchFamily="34" charset="0"/>
                <a:cs typeface="Arial" panose="020B0604020202020204" pitchFamily="34" charset="0"/>
              </a:rPr>
              <a:t>Appreciate the various provisions of GST</a:t>
            </a:r>
            <a:endParaRPr lang="en-IN" sz="1400" dirty="0">
              <a:latin typeface="Futura Md BT" pitchFamily="34" charset="0"/>
              <a:cs typeface="Arial" panose="020B0604020202020204" pitchFamily="34" charset="0"/>
            </a:endParaRPr>
          </a:p>
        </p:txBody>
      </p:sp>
    </p:spTree>
    <p:extLst>
      <p:ext uri="{BB962C8B-B14F-4D97-AF65-F5344CB8AC3E}">
        <p14:creationId xmlns:p14="http://schemas.microsoft.com/office/powerpoint/2010/main" val="1041868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37" y="-76200"/>
            <a:ext cx="9144000" cy="6858000"/>
          </a:xfrm>
          <a:prstGeom prst="rect">
            <a:avLst/>
          </a:prstGeom>
        </p:spPr>
      </p:pic>
      <p:sp>
        <p:nvSpPr>
          <p:cNvPr id="5" name="TextBox 4"/>
          <p:cNvSpPr txBox="1"/>
          <p:nvPr/>
        </p:nvSpPr>
        <p:spPr>
          <a:xfrm>
            <a:off x="2956635" y="819090"/>
            <a:ext cx="3289683" cy="400110"/>
          </a:xfrm>
          <a:prstGeom prst="rect">
            <a:avLst/>
          </a:prstGeom>
          <a:noFill/>
        </p:spPr>
        <p:txBody>
          <a:bodyPr wrap="none" rtlCol="0">
            <a:spAutoFit/>
          </a:bodyPr>
          <a:lstStyle/>
          <a:p>
            <a:pPr algn="ctr"/>
            <a:r>
              <a:rPr lang="en-US" sz="2000" b="1" dirty="0">
                <a:latin typeface="Futura Md BT" pitchFamily="34" charset="0"/>
              </a:rPr>
              <a:t>FINANCIAL MODELLING</a:t>
            </a:r>
          </a:p>
        </p:txBody>
      </p:sp>
      <p:sp>
        <p:nvSpPr>
          <p:cNvPr id="6" name="TextBox 5"/>
          <p:cNvSpPr txBox="1"/>
          <p:nvPr/>
        </p:nvSpPr>
        <p:spPr>
          <a:xfrm>
            <a:off x="1711871" y="304800"/>
            <a:ext cx="5771132" cy="461665"/>
          </a:xfrm>
          <a:prstGeom prst="rect">
            <a:avLst/>
          </a:prstGeom>
          <a:noFill/>
        </p:spPr>
        <p:txBody>
          <a:bodyPr wrap="none" rtlCol="0">
            <a:spAutoFit/>
          </a:bodyPr>
          <a:lstStyle/>
          <a:p>
            <a:pPr algn="ctr"/>
            <a:r>
              <a:rPr lang="en-US" sz="2400" b="1" dirty="0">
                <a:solidFill>
                  <a:schemeClr val="bg1"/>
                </a:solidFill>
                <a:latin typeface="Futura Md BT" pitchFamily="34" charset="0"/>
              </a:rPr>
              <a:t>MODULE 3 – </a:t>
            </a:r>
            <a:r>
              <a:rPr lang="en-US" sz="2400" b="1" dirty="0">
                <a:solidFill>
                  <a:schemeClr val="bg1"/>
                </a:solidFill>
                <a:latin typeface="Futura Md BT" pitchFamily="34" charset="0"/>
                <a:cs typeface="Arial" panose="020B0604020202020204" pitchFamily="34" charset="0"/>
              </a:rPr>
              <a:t>FINANCE SPECIALIZATION</a:t>
            </a:r>
            <a:endParaRPr lang="en-US" sz="2400" b="1" dirty="0">
              <a:solidFill>
                <a:schemeClr val="bg1"/>
              </a:solidFill>
              <a:latin typeface="Futura Md BT" pitchFamily="34" charset="0"/>
            </a:endParaRPr>
          </a:p>
        </p:txBody>
      </p:sp>
      <p:pic>
        <p:nvPicPr>
          <p:cNvPr id="5123" name="Picture 3" descr="D:\ISB&amp;M\2023\Bangalore\22Aug\FINANCIAL-MODELL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290255"/>
            <a:ext cx="3976071" cy="24140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04800" y="1524000"/>
            <a:ext cx="8610600" cy="1255728"/>
          </a:xfrm>
          <a:prstGeom prst="rect">
            <a:avLst/>
          </a:prstGeom>
          <a:noFill/>
        </p:spPr>
        <p:txBody>
          <a:bodyPr wrap="square" rtlCol="0">
            <a:spAutoFit/>
          </a:bodyPr>
          <a:lstStyle/>
          <a:p>
            <a:pPr algn="just">
              <a:lnSpc>
                <a:spcPct val="90000"/>
              </a:lnSpc>
              <a:spcAft>
                <a:spcPts val="600"/>
              </a:spcAft>
            </a:pPr>
            <a:r>
              <a:rPr lang="en-IN" sz="1400" b="1" dirty="0">
                <a:latin typeface="Futura Md BT" pitchFamily="34" charset="0"/>
                <a:cs typeface="Arial" panose="020B0604020202020204" pitchFamily="34" charset="0"/>
              </a:rPr>
              <a:t>This course primarily focuses on models used for valuation, capital budgeting and cost of capital. </a:t>
            </a:r>
            <a:r>
              <a:rPr lang="en-IN" sz="1400" dirty="0">
                <a:latin typeface="Futura Md BT" pitchFamily="34" charset="0"/>
                <a:cs typeface="Arial" panose="020B0604020202020204" pitchFamily="34" charset="0"/>
              </a:rPr>
              <a:t>It will help the participants understand Financial Modelling, the pedagogical approach to modelling in this course, develop and refine participants’ high-level critical thinking, problem-solving, and analytical skills. It provides them with practical tools and techniques that enable effective decision-making about a business's current financial situation and future performance using best-practice financial modelling principles. </a:t>
            </a:r>
          </a:p>
        </p:txBody>
      </p:sp>
      <p:sp>
        <p:nvSpPr>
          <p:cNvPr id="10" name="TextBox 9"/>
          <p:cNvSpPr txBox="1"/>
          <p:nvPr/>
        </p:nvSpPr>
        <p:spPr>
          <a:xfrm>
            <a:off x="361819" y="3274868"/>
            <a:ext cx="4305300" cy="2686889"/>
          </a:xfrm>
          <a:prstGeom prst="rect">
            <a:avLst/>
          </a:prstGeom>
          <a:noFill/>
        </p:spPr>
        <p:txBody>
          <a:bodyPr wrap="square" rtlCol="0">
            <a:spAutoFit/>
          </a:bodyPr>
          <a:lstStyle/>
          <a:p>
            <a:pPr marL="285750" lvl="0" indent="-285750">
              <a:lnSpc>
                <a:spcPct val="90000"/>
              </a:lnSpc>
              <a:spcAft>
                <a:spcPts val="600"/>
              </a:spcAft>
              <a:buFont typeface="Wingdings" pitchFamily="2" charset="2"/>
              <a:buChar char="Ø"/>
            </a:pPr>
            <a:r>
              <a:rPr lang="en-US" sz="1400" dirty="0">
                <a:latin typeface="Futura Md BT" pitchFamily="34" charset="0"/>
                <a:cs typeface="Arial" panose="020B0604020202020204" pitchFamily="34" charset="0"/>
              </a:rPr>
              <a:t>Design and build a basic financial model</a:t>
            </a:r>
            <a:endParaRPr lang="en-IN" sz="1400" dirty="0">
              <a:latin typeface="Futura Md BT" pitchFamily="34" charset="0"/>
              <a:cs typeface="Arial" panose="020B0604020202020204" pitchFamily="34" charset="0"/>
            </a:endParaRPr>
          </a:p>
          <a:p>
            <a:pPr marL="285750" lvl="0" indent="-285750">
              <a:lnSpc>
                <a:spcPct val="90000"/>
              </a:lnSpc>
              <a:spcAft>
                <a:spcPts val="600"/>
              </a:spcAft>
              <a:buFont typeface="Wingdings" pitchFamily="2" charset="2"/>
              <a:buChar char="Ø"/>
            </a:pPr>
            <a:r>
              <a:rPr lang="en-US" sz="1400" dirty="0">
                <a:latin typeface="Futura Md BT" pitchFamily="34" charset="0"/>
                <a:cs typeface="Arial" panose="020B0604020202020204" pitchFamily="34" charset="0"/>
              </a:rPr>
              <a:t>Develop a practical driven approach derived from  theories that underly financial models</a:t>
            </a:r>
          </a:p>
          <a:p>
            <a:pPr marL="285750" lvl="0" indent="-285750">
              <a:lnSpc>
                <a:spcPct val="90000"/>
              </a:lnSpc>
              <a:spcAft>
                <a:spcPts val="600"/>
              </a:spcAft>
              <a:buFont typeface="Wingdings" pitchFamily="2" charset="2"/>
              <a:buChar char="Ø"/>
            </a:pPr>
            <a:r>
              <a:rPr lang="en-US" sz="1400" dirty="0">
                <a:latin typeface="Futura Md BT" pitchFamily="34" charset="0"/>
                <a:cs typeface="Arial" panose="020B0604020202020204" pitchFamily="34" charset="0"/>
              </a:rPr>
              <a:t>Understand and apply the in-built formulae to solve financial problems</a:t>
            </a:r>
            <a:endParaRPr lang="en-IN" sz="1400" dirty="0">
              <a:latin typeface="Futura Md BT" pitchFamily="34" charset="0"/>
              <a:cs typeface="Arial" panose="020B0604020202020204" pitchFamily="34" charset="0"/>
            </a:endParaRPr>
          </a:p>
          <a:p>
            <a:pPr marL="285750" lvl="0" indent="-285750">
              <a:lnSpc>
                <a:spcPct val="90000"/>
              </a:lnSpc>
              <a:spcAft>
                <a:spcPts val="600"/>
              </a:spcAft>
              <a:buFont typeface="Wingdings" pitchFamily="2" charset="2"/>
              <a:buChar char="Ø"/>
            </a:pPr>
            <a:r>
              <a:rPr lang="en-US" sz="1400" dirty="0">
                <a:latin typeface="Futura Md BT" pitchFamily="34" charset="0"/>
                <a:cs typeface="Arial" panose="020B0604020202020204" pitchFamily="34" charset="0"/>
              </a:rPr>
              <a:t>Use financial modeling for concepts of cost of capital, project and company valuation</a:t>
            </a:r>
            <a:endParaRPr lang="en-IN" sz="1400" dirty="0">
              <a:latin typeface="Futura Md BT" pitchFamily="34" charset="0"/>
              <a:cs typeface="Arial" panose="020B0604020202020204" pitchFamily="34" charset="0"/>
            </a:endParaRPr>
          </a:p>
          <a:p>
            <a:pPr marL="285750" lvl="0" indent="-285750">
              <a:lnSpc>
                <a:spcPct val="90000"/>
              </a:lnSpc>
              <a:spcAft>
                <a:spcPts val="600"/>
              </a:spcAft>
              <a:buFont typeface="Wingdings" pitchFamily="2" charset="2"/>
              <a:buChar char="Ø"/>
            </a:pPr>
            <a:r>
              <a:rPr lang="en-US" sz="1400" dirty="0">
                <a:latin typeface="Futura Md BT" pitchFamily="34" charset="0"/>
                <a:cs typeface="Arial" panose="020B0604020202020204" pitchFamily="34" charset="0"/>
              </a:rPr>
              <a:t>Communicate the financial decision making based on the financial models</a:t>
            </a:r>
            <a:endParaRPr lang="en-IN" sz="1400" dirty="0">
              <a:latin typeface="Futura Md BT" pitchFamily="34" charset="0"/>
              <a:cs typeface="Arial" panose="020B0604020202020204" pitchFamily="34" charset="0"/>
            </a:endParaRPr>
          </a:p>
          <a:p>
            <a:pPr marL="285750" lvl="0" indent="-285750">
              <a:lnSpc>
                <a:spcPct val="90000"/>
              </a:lnSpc>
              <a:spcAft>
                <a:spcPts val="600"/>
              </a:spcAft>
              <a:buFont typeface="Wingdings" pitchFamily="2" charset="2"/>
              <a:buChar char="Ø"/>
            </a:pPr>
            <a:endParaRPr lang="en-IN" sz="1400" dirty="0">
              <a:latin typeface="Futura Md BT" pitchFamily="34" charset="0"/>
              <a:cs typeface="Arial" panose="020B0604020202020204" pitchFamily="34" charset="0"/>
            </a:endParaRPr>
          </a:p>
        </p:txBody>
      </p:sp>
    </p:spTree>
    <p:extLst>
      <p:ext uri="{BB962C8B-B14F-4D97-AF65-F5344CB8AC3E}">
        <p14:creationId xmlns:p14="http://schemas.microsoft.com/office/powerpoint/2010/main" val="5223995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2081364" y="609600"/>
            <a:ext cx="5032147" cy="461665"/>
          </a:xfrm>
          <a:prstGeom prst="rect">
            <a:avLst/>
          </a:prstGeom>
          <a:noFill/>
        </p:spPr>
        <p:txBody>
          <a:bodyPr wrap="none" rtlCol="0">
            <a:spAutoFit/>
          </a:bodyPr>
          <a:lstStyle/>
          <a:p>
            <a:pPr algn="ctr"/>
            <a:r>
              <a:rPr lang="en-US" sz="2400" b="1" dirty="0">
                <a:solidFill>
                  <a:schemeClr val="bg1"/>
                </a:solidFill>
                <a:latin typeface="Futura Md BT" pitchFamily="34" charset="0"/>
              </a:rPr>
              <a:t>MODULE 4 - BUSINESS ANALYTICS</a:t>
            </a:r>
          </a:p>
        </p:txBody>
      </p:sp>
      <p:sp>
        <p:nvSpPr>
          <p:cNvPr id="14" name="Rectangle 13"/>
          <p:cNvSpPr/>
          <p:nvPr/>
        </p:nvSpPr>
        <p:spPr>
          <a:xfrm>
            <a:off x="265431" y="1295400"/>
            <a:ext cx="8649969" cy="1020216"/>
          </a:xfrm>
          <a:prstGeom prst="rect">
            <a:avLst/>
          </a:prstGeom>
        </p:spPr>
        <p:txBody>
          <a:bodyPr wrap="square">
            <a:spAutoFit/>
          </a:bodyPr>
          <a:lstStyle/>
          <a:p>
            <a:pPr lvl="0" algn="just">
              <a:lnSpc>
                <a:spcPct val="150000"/>
              </a:lnSpc>
            </a:pPr>
            <a:r>
              <a:rPr lang="en-US" sz="1400" b="1" dirty="0">
                <a:solidFill>
                  <a:schemeClr val="tx2">
                    <a:lumMod val="75000"/>
                  </a:schemeClr>
                </a:solidFill>
                <a:latin typeface="Futura Md BT" pitchFamily="34" charset="0"/>
              </a:rPr>
              <a:t>This course will assist the participants in improving their leadership skills using business analytics.  They will learn how to interpret consumer trends, improve strategy, and make data-driven decisions to succeed in today’s cutthroat business environment.</a:t>
            </a:r>
            <a:endParaRPr lang="en-IN" sz="1400" b="1" dirty="0">
              <a:solidFill>
                <a:schemeClr val="tx2">
                  <a:lumMod val="75000"/>
                </a:schemeClr>
              </a:solidFill>
              <a:latin typeface="Futura Md BT" pitchFamily="34" charset="0"/>
            </a:endParaRPr>
          </a:p>
        </p:txBody>
      </p:sp>
      <p:sp>
        <p:nvSpPr>
          <p:cNvPr id="15" name="Rectangle 14"/>
          <p:cNvSpPr/>
          <p:nvPr/>
        </p:nvSpPr>
        <p:spPr>
          <a:xfrm>
            <a:off x="282637" y="2590800"/>
            <a:ext cx="3908363" cy="4212243"/>
          </a:xfrm>
          <a:prstGeom prst="rect">
            <a:avLst/>
          </a:prstGeom>
        </p:spPr>
        <p:txBody>
          <a:bodyPr wrap="square">
            <a:spAutoFit/>
          </a:bodyPr>
          <a:lstStyle/>
          <a:p>
            <a:pPr marL="235744" indent="-235744">
              <a:lnSpc>
                <a:spcPct val="150000"/>
              </a:lnSpc>
              <a:buFont typeface="Wingdings" pitchFamily="2" charset="2"/>
              <a:buChar char="Ø"/>
            </a:pPr>
            <a:r>
              <a:rPr lang="en-IN" sz="1200" dirty="0">
                <a:latin typeface="Futura Md BT" pitchFamily="34" charset="0"/>
              </a:rPr>
              <a:t>Study of Advanced Topics in Analytics: Big Data, Cloud Computing</a:t>
            </a:r>
          </a:p>
          <a:p>
            <a:pPr marL="235744" indent="-235744">
              <a:lnSpc>
                <a:spcPct val="150000"/>
              </a:lnSpc>
              <a:buFont typeface="Wingdings" pitchFamily="2" charset="2"/>
              <a:buChar char="Ø"/>
            </a:pPr>
            <a:r>
              <a:rPr lang="en-IN" sz="1200" dirty="0">
                <a:latin typeface="Futura Md BT" pitchFamily="34" charset="0"/>
              </a:rPr>
              <a:t>Study of Artificial Intelligence Machine learning</a:t>
            </a:r>
          </a:p>
          <a:p>
            <a:pPr marL="235744" indent="-235744">
              <a:lnSpc>
                <a:spcPct val="150000"/>
              </a:lnSpc>
              <a:buFont typeface="Wingdings" pitchFamily="2" charset="2"/>
              <a:buChar char="Ø"/>
            </a:pPr>
            <a:r>
              <a:rPr lang="en-IN" sz="1200" dirty="0">
                <a:latin typeface="Futura Md BT" pitchFamily="34" charset="0"/>
              </a:rPr>
              <a:t>Asses Data Mining Applications in Python, R, SQL</a:t>
            </a:r>
          </a:p>
          <a:p>
            <a:pPr marL="235744" indent="-235744">
              <a:lnSpc>
                <a:spcPct val="150000"/>
              </a:lnSpc>
              <a:buFont typeface="Wingdings" pitchFamily="2" charset="2"/>
              <a:buChar char="Ø"/>
            </a:pPr>
            <a:r>
              <a:rPr lang="en-IN" sz="1200" dirty="0">
                <a:latin typeface="Futura Md BT" pitchFamily="34" charset="0"/>
              </a:rPr>
              <a:t>Explain Business Analytics and Competitive Advantage</a:t>
            </a:r>
          </a:p>
          <a:p>
            <a:pPr marL="235744" indent="-235744">
              <a:lnSpc>
                <a:spcPct val="150000"/>
              </a:lnSpc>
              <a:buFont typeface="Wingdings" pitchFamily="2" charset="2"/>
              <a:buChar char="Ø"/>
            </a:pPr>
            <a:r>
              <a:rPr lang="en-IN" sz="1200" dirty="0">
                <a:latin typeface="Futura Md BT" pitchFamily="34" charset="0"/>
              </a:rPr>
              <a:t>Describe Data Collection &amp; Pre-Processing</a:t>
            </a:r>
          </a:p>
          <a:p>
            <a:pPr marL="235744" indent="-235744">
              <a:lnSpc>
                <a:spcPct val="150000"/>
              </a:lnSpc>
              <a:buFont typeface="Wingdings" pitchFamily="2" charset="2"/>
              <a:buChar char="Ø"/>
            </a:pPr>
            <a:r>
              <a:rPr lang="en-IN" sz="1200" dirty="0">
                <a:latin typeface="Futura Md BT" pitchFamily="34" charset="0"/>
              </a:rPr>
              <a:t>Create Data Visualization and Descriptive Analytics</a:t>
            </a:r>
          </a:p>
          <a:p>
            <a:pPr marL="235744" indent="-235744">
              <a:lnSpc>
                <a:spcPct val="150000"/>
              </a:lnSpc>
              <a:buFont typeface="Wingdings" pitchFamily="2" charset="2"/>
              <a:buChar char="Ø"/>
            </a:pPr>
            <a:r>
              <a:rPr lang="en-IN" sz="1200" dirty="0">
                <a:latin typeface="Futura Md BT" pitchFamily="34" charset="0"/>
              </a:rPr>
              <a:t>Create Statistics and Mathematics for Business Analytics</a:t>
            </a:r>
          </a:p>
          <a:p>
            <a:pPr marL="235744" indent="-235744">
              <a:lnSpc>
                <a:spcPct val="150000"/>
              </a:lnSpc>
              <a:buFont typeface="Wingdings" pitchFamily="2" charset="2"/>
              <a:buChar char="Ø"/>
            </a:pPr>
            <a:r>
              <a:rPr lang="en-IN" sz="1200" dirty="0">
                <a:latin typeface="Futura Md BT" pitchFamily="34" charset="0"/>
              </a:rPr>
              <a:t>Study of Financial Analytics</a:t>
            </a:r>
          </a:p>
          <a:p>
            <a:pPr marL="235744" indent="-235744">
              <a:lnSpc>
                <a:spcPct val="150000"/>
              </a:lnSpc>
              <a:buFont typeface="Wingdings" pitchFamily="2" charset="2"/>
              <a:buChar char="Ø"/>
            </a:pPr>
            <a:r>
              <a:rPr lang="en-IN" sz="1200" dirty="0">
                <a:latin typeface="Futura Md BT" pitchFamily="34" charset="0"/>
              </a:rPr>
              <a:t>Study of Marketing Analytics</a:t>
            </a:r>
          </a:p>
          <a:p>
            <a:pPr marL="235744" indent="-235744">
              <a:lnSpc>
                <a:spcPct val="150000"/>
              </a:lnSpc>
              <a:buFont typeface="Wingdings" pitchFamily="2" charset="2"/>
              <a:buChar char="Ø"/>
            </a:pPr>
            <a:r>
              <a:rPr lang="en-IN" sz="1200" dirty="0">
                <a:latin typeface="Futura Md BT" pitchFamily="34" charset="0"/>
              </a:rPr>
              <a:t>Study of Operational Analytics</a:t>
            </a:r>
          </a:p>
        </p:txBody>
      </p:sp>
    </p:spTree>
    <p:extLst>
      <p:ext uri="{BB962C8B-B14F-4D97-AF65-F5344CB8AC3E}">
        <p14:creationId xmlns:p14="http://schemas.microsoft.com/office/powerpoint/2010/main" val="79118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Box 9"/>
          <p:cNvSpPr txBox="1"/>
          <p:nvPr/>
        </p:nvSpPr>
        <p:spPr>
          <a:xfrm>
            <a:off x="1673766" y="609600"/>
            <a:ext cx="5740674" cy="461665"/>
          </a:xfrm>
          <a:prstGeom prst="rect">
            <a:avLst/>
          </a:prstGeom>
          <a:noFill/>
        </p:spPr>
        <p:txBody>
          <a:bodyPr wrap="none" rtlCol="0">
            <a:spAutoFit/>
          </a:bodyPr>
          <a:lstStyle/>
          <a:p>
            <a:pPr algn="ctr"/>
            <a:r>
              <a:rPr lang="en-US" sz="2400" b="1" dirty="0">
                <a:solidFill>
                  <a:schemeClr val="bg1"/>
                </a:solidFill>
                <a:latin typeface="Futura Md BT" pitchFamily="34" charset="0"/>
              </a:rPr>
              <a:t>MODULE 4 - FINTECH BUSINESS MODEL</a:t>
            </a:r>
          </a:p>
        </p:txBody>
      </p:sp>
      <p:sp>
        <p:nvSpPr>
          <p:cNvPr id="11" name="TextBox 10"/>
          <p:cNvSpPr txBox="1"/>
          <p:nvPr/>
        </p:nvSpPr>
        <p:spPr>
          <a:xfrm>
            <a:off x="304800" y="1219200"/>
            <a:ext cx="8610600" cy="1020216"/>
          </a:xfrm>
          <a:prstGeom prst="rect">
            <a:avLst/>
          </a:prstGeom>
          <a:noFill/>
        </p:spPr>
        <p:txBody>
          <a:bodyPr wrap="square" rtlCol="0">
            <a:spAutoFit/>
          </a:bodyPr>
          <a:lstStyle/>
          <a:p>
            <a:pPr algn="just">
              <a:lnSpc>
                <a:spcPct val="150000"/>
              </a:lnSpc>
            </a:pPr>
            <a:r>
              <a:rPr lang="en-IN" sz="1400" b="1" dirty="0">
                <a:solidFill>
                  <a:schemeClr val="tx2">
                    <a:lumMod val="50000"/>
                  </a:schemeClr>
                </a:solidFill>
                <a:latin typeface="Futura Md BT" pitchFamily="34" charset="0"/>
              </a:rPr>
              <a:t>This course will assist the participants in understanding the Fintech landscape and investigate innovations, digital strategies, and real-world case studies.   They will also learn how to improve user experiences, optimise processes, and navigate regulatory challenges.</a:t>
            </a:r>
          </a:p>
        </p:txBody>
      </p:sp>
      <p:sp>
        <p:nvSpPr>
          <p:cNvPr id="12" name="Rectangle 11"/>
          <p:cNvSpPr/>
          <p:nvPr/>
        </p:nvSpPr>
        <p:spPr>
          <a:xfrm>
            <a:off x="209090" y="3048000"/>
            <a:ext cx="4134310" cy="3416320"/>
          </a:xfrm>
          <a:prstGeom prst="rect">
            <a:avLst/>
          </a:prstGeom>
        </p:spPr>
        <p:txBody>
          <a:bodyPr wrap="square">
            <a:spAutoFit/>
          </a:bodyPr>
          <a:lstStyle/>
          <a:p>
            <a:pPr marL="235744" indent="-235744" algn="just">
              <a:lnSpc>
                <a:spcPct val="150000"/>
              </a:lnSpc>
              <a:buFont typeface="Wingdings" pitchFamily="2" charset="2"/>
              <a:buChar char="Ø"/>
            </a:pPr>
            <a:r>
              <a:rPr lang="en-IN" sz="1200" dirty="0">
                <a:latin typeface="Futura Md BT" pitchFamily="34" charset="0"/>
              </a:rPr>
              <a:t>Get a head start on </a:t>
            </a:r>
            <a:r>
              <a:rPr lang="en-IN" sz="1200" dirty="0" err="1">
                <a:latin typeface="Futura Md BT" pitchFamily="34" charset="0"/>
              </a:rPr>
              <a:t>Fintech</a:t>
            </a:r>
            <a:r>
              <a:rPr lang="en-IN" sz="1200" dirty="0">
                <a:latin typeface="Futura Md BT" pitchFamily="34" charset="0"/>
              </a:rPr>
              <a:t> by learning about the latest trends and opportunities in the </a:t>
            </a:r>
            <a:r>
              <a:rPr lang="en-IN" sz="1200" dirty="0" err="1">
                <a:latin typeface="Futura Md BT" pitchFamily="34" charset="0"/>
              </a:rPr>
              <a:t>Fintech</a:t>
            </a:r>
            <a:r>
              <a:rPr lang="en-IN" sz="1200" dirty="0">
                <a:latin typeface="Futura Md BT" pitchFamily="34" charset="0"/>
              </a:rPr>
              <a:t> landscape.</a:t>
            </a:r>
          </a:p>
          <a:p>
            <a:pPr marL="235744" indent="-235744" algn="just">
              <a:lnSpc>
                <a:spcPct val="150000"/>
              </a:lnSpc>
              <a:buFont typeface="Wingdings" pitchFamily="2" charset="2"/>
              <a:buChar char="Ø"/>
            </a:pPr>
            <a:r>
              <a:rPr lang="en-IN" sz="1200" dirty="0">
                <a:latin typeface="Futura Md BT" pitchFamily="34" charset="0"/>
              </a:rPr>
              <a:t>Acquire a thorough understanding of the space disruption and its impact on the financial industry caused by the </a:t>
            </a:r>
            <a:r>
              <a:rPr lang="en-IN" sz="1200" dirty="0" err="1">
                <a:latin typeface="Futura Md BT" pitchFamily="34" charset="0"/>
              </a:rPr>
              <a:t>Fintech</a:t>
            </a:r>
            <a:r>
              <a:rPr lang="en-IN" sz="1200" dirty="0">
                <a:latin typeface="Futura Md BT" pitchFamily="34" charset="0"/>
              </a:rPr>
              <a:t> wave.</a:t>
            </a:r>
          </a:p>
          <a:p>
            <a:pPr marL="235744" indent="-235744" algn="just">
              <a:lnSpc>
                <a:spcPct val="150000"/>
              </a:lnSpc>
              <a:buFont typeface="Wingdings" pitchFamily="2" charset="2"/>
              <a:buChar char="Ø"/>
            </a:pPr>
            <a:r>
              <a:rPr lang="en-IN" sz="1200" dirty="0">
                <a:latin typeface="Futura Md BT" pitchFamily="34" charset="0"/>
              </a:rPr>
              <a:t>Build on agile disruption </a:t>
            </a:r>
            <a:r>
              <a:rPr lang="en-IN" sz="1200" dirty="0" err="1">
                <a:latin typeface="Futura Md BT" pitchFamily="34" charset="0"/>
              </a:rPr>
              <a:t>strategies</a:t>
            </a:r>
            <a:r>
              <a:rPr lang="en-IN" sz="1200" dirty="0" err="1">
                <a:latin typeface="Calibri"/>
                <a:cs typeface="Calibri"/>
              </a:rPr>
              <a:t>─</a:t>
            </a:r>
            <a:r>
              <a:rPr lang="en-IN" sz="1200" dirty="0" err="1">
                <a:latin typeface="Futura Md BT" pitchFamily="34" charset="0"/>
              </a:rPr>
              <a:t>how</a:t>
            </a:r>
            <a:r>
              <a:rPr lang="en-IN" sz="1200" dirty="0">
                <a:latin typeface="Futura Md BT" pitchFamily="34" charset="0"/>
              </a:rPr>
              <a:t> to disrupt and respond to disruption.</a:t>
            </a:r>
          </a:p>
          <a:p>
            <a:pPr marL="235744" indent="-235744" algn="just">
              <a:lnSpc>
                <a:spcPct val="150000"/>
              </a:lnSpc>
              <a:buFont typeface="Wingdings" pitchFamily="2" charset="2"/>
              <a:buChar char="Ø"/>
            </a:pPr>
            <a:r>
              <a:rPr lang="en-IN" sz="1200" dirty="0">
                <a:latin typeface="Futura Md BT" pitchFamily="34" charset="0"/>
              </a:rPr>
              <a:t>Gain insights into the relationship between technology, regulation, and consumer adoption.</a:t>
            </a:r>
          </a:p>
          <a:p>
            <a:pPr marL="235744" indent="-235744" algn="just">
              <a:lnSpc>
                <a:spcPct val="150000"/>
              </a:lnSpc>
              <a:buFont typeface="Wingdings" pitchFamily="2" charset="2"/>
              <a:buChar char="Ø"/>
            </a:pPr>
            <a:r>
              <a:rPr lang="en-IN" sz="1200" dirty="0">
                <a:latin typeface="Futura Md BT" pitchFamily="34" charset="0"/>
              </a:rPr>
              <a:t>Learn tools and frameworks for anticipating and participating in a future consumer digital franchise with a </a:t>
            </a:r>
            <a:r>
              <a:rPr lang="en-IN" sz="1200" dirty="0" err="1">
                <a:latin typeface="Futura Md BT" pitchFamily="34" charset="0"/>
              </a:rPr>
              <a:t>Fintech</a:t>
            </a:r>
            <a:r>
              <a:rPr lang="en-IN" sz="1200" dirty="0">
                <a:latin typeface="Futura Md BT" pitchFamily="34" charset="0"/>
              </a:rPr>
              <a:t> focus.</a:t>
            </a:r>
          </a:p>
        </p:txBody>
      </p:sp>
    </p:spTree>
    <p:extLst>
      <p:ext uri="{BB962C8B-B14F-4D97-AF65-F5344CB8AC3E}">
        <p14:creationId xmlns:p14="http://schemas.microsoft.com/office/powerpoint/2010/main" val="1768269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1752600" y="685800"/>
            <a:ext cx="5192447" cy="424732"/>
          </a:xfrm>
          <a:prstGeom prst="rect">
            <a:avLst/>
          </a:prstGeom>
          <a:noFill/>
        </p:spPr>
        <p:txBody>
          <a:bodyPr wrap="none" rtlCol="0">
            <a:spAutoFit/>
          </a:bodyPr>
          <a:lstStyle/>
          <a:p>
            <a:pPr>
              <a:lnSpc>
                <a:spcPct val="90000"/>
              </a:lnSpc>
              <a:spcBef>
                <a:spcPct val="0"/>
              </a:spcBef>
              <a:spcAft>
                <a:spcPts val="600"/>
              </a:spcAft>
            </a:pPr>
            <a:r>
              <a:rPr lang="en-US" sz="2400" b="1" dirty="0">
                <a:solidFill>
                  <a:schemeClr val="bg1"/>
                </a:solidFill>
                <a:latin typeface="Futura Md BT" pitchFamily="34" charset="0"/>
              </a:rPr>
              <a:t>MODULE 4 - BUSINESS SIMULATION</a:t>
            </a:r>
          </a:p>
        </p:txBody>
      </p:sp>
      <p:sp>
        <p:nvSpPr>
          <p:cNvPr id="6" name="Rectangle 5"/>
          <p:cNvSpPr/>
          <p:nvPr/>
        </p:nvSpPr>
        <p:spPr>
          <a:xfrm>
            <a:off x="209090" y="1865459"/>
            <a:ext cx="4134310" cy="3773341"/>
          </a:xfrm>
          <a:prstGeom prst="rect">
            <a:avLst/>
          </a:prstGeom>
        </p:spPr>
        <p:txBody>
          <a:bodyPr wrap="square">
            <a:spAutoFit/>
          </a:bodyPr>
          <a:lstStyle/>
          <a:p>
            <a:pPr algn="just">
              <a:lnSpc>
                <a:spcPct val="90000"/>
              </a:lnSpc>
              <a:spcAft>
                <a:spcPts val="600"/>
              </a:spcAft>
            </a:pPr>
            <a:r>
              <a:rPr lang="en-US" sz="1400" dirty="0">
                <a:latin typeface="Futura Md BT" pitchFamily="34" charset="0"/>
              </a:rPr>
              <a:t>In Business Simulation, participants will experience running a business with profit and loss responsibilities. </a:t>
            </a:r>
          </a:p>
          <a:p>
            <a:pPr algn="just">
              <a:lnSpc>
                <a:spcPct val="90000"/>
              </a:lnSpc>
              <a:spcAft>
                <a:spcPts val="600"/>
              </a:spcAft>
            </a:pPr>
            <a:r>
              <a:rPr lang="en-US" sz="1400" dirty="0">
                <a:latin typeface="Futura Md BT" pitchFamily="34" charset="0"/>
              </a:rPr>
              <a:t>They will run their respective businesses in groups and compete with other groups.  </a:t>
            </a:r>
          </a:p>
          <a:p>
            <a:pPr algn="just">
              <a:lnSpc>
                <a:spcPct val="90000"/>
              </a:lnSpc>
              <a:spcAft>
                <a:spcPts val="600"/>
              </a:spcAft>
            </a:pPr>
            <a:r>
              <a:rPr lang="en-US" sz="1400" dirty="0">
                <a:latin typeface="Futura Md BT" pitchFamily="34" charset="0"/>
              </a:rPr>
              <a:t>As Board Members, they need to have a healthy balance sheet and give handsome returns to their investors.  </a:t>
            </a:r>
          </a:p>
          <a:p>
            <a:pPr algn="just">
              <a:lnSpc>
                <a:spcPct val="90000"/>
              </a:lnSpc>
              <a:spcAft>
                <a:spcPts val="600"/>
              </a:spcAft>
            </a:pPr>
            <a:r>
              <a:rPr lang="en-US" sz="1400" dirty="0">
                <a:latin typeface="Futura Md BT" pitchFamily="34" charset="0"/>
              </a:rPr>
              <a:t>Their decisions will have a financial impact on their organizational health.  Only the fittest will survive.  </a:t>
            </a:r>
          </a:p>
          <a:p>
            <a:pPr algn="just">
              <a:lnSpc>
                <a:spcPct val="90000"/>
              </a:lnSpc>
              <a:spcAft>
                <a:spcPts val="600"/>
              </a:spcAft>
            </a:pPr>
            <a:r>
              <a:rPr lang="en-US" sz="1400" dirty="0">
                <a:latin typeface="Futura Md BT" pitchFamily="34" charset="0"/>
              </a:rPr>
              <a:t>The participants will take real-time decisions on actual business problems and analyze the impact of their decisions immediately.  </a:t>
            </a:r>
          </a:p>
          <a:p>
            <a:pPr algn="just">
              <a:lnSpc>
                <a:spcPct val="90000"/>
              </a:lnSpc>
              <a:spcAft>
                <a:spcPts val="600"/>
              </a:spcAft>
            </a:pPr>
            <a:r>
              <a:rPr lang="en-US" sz="1400" dirty="0">
                <a:latin typeface="Futura Md BT" pitchFamily="34" charset="0"/>
              </a:rPr>
              <a:t>They will learn the cause-and-effect relationship and linkages between different functions and the impact of their decisions.</a:t>
            </a:r>
          </a:p>
        </p:txBody>
      </p:sp>
    </p:spTree>
    <p:extLst>
      <p:ext uri="{BB962C8B-B14F-4D97-AF65-F5344CB8AC3E}">
        <p14:creationId xmlns:p14="http://schemas.microsoft.com/office/powerpoint/2010/main" val="2728050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228600" y="230436"/>
            <a:ext cx="8655407" cy="461665"/>
          </a:xfrm>
          <a:prstGeom prst="rect">
            <a:avLst/>
          </a:prstGeom>
          <a:noFill/>
          <a:effectLst/>
        </p:spPr>
        <p:txBody>
          <a:bodyPr wrap="square" lIns="91440" tIns="45720" rIns="91440" bIns="45720">
            <a:spAutoFit/>
          </a:bodyPr>
          <a:lstStyle/>
          <a:p>
            <a:pPr algn="ctr"/>
            <a:r>
              <a:rPr lang="en-US" sz="2400" b="1" dirty="0">
                <a:latin typeface="Futura Md BT" pitchFamily="34" charset="0"/>
              </a:rPr>
              <a:t>PROGRAM OVERVIEW</a:t>
            </a:r>
            <a:endParaRPr lang="en-US" sz="2400" b="1" dirty="0"/>
          </a:p>
        </p:txBody>
      </p:sp>
      <p:sp>
        <p:nvSpPr>
          <p:cNvPr id="10" name="Rectangle 9"/>
          <p:cNvSpPr/>
          <p:nvPr/>
        </p:nvSpPr>
        <p:spPr>
          <a:xfrm>
            <a:off x="457200" y="3238500"/>
            <a:ext cx="23622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Futura Md BT" pitchFamily="34" charset="0"/>
              </a:rPr>
              <a:t>BENEFITS</a:t>
            </a:r>
          </a:p>
        </p:txBody>
      </p:sp>
      <p:sp>
        <p:nvSpPr>
          <p:cNvPr id="11" name="TextBox 10"/>
          <p:cNvSpPr txBox="1"/>
          <p:nvPr/>
        </p:nvSpPr>
        <p:spPr>
          <a:xfrm>
            <a:off x="228601" y="3692578"/>
            <a:ext cx="2743200" cy="2862322"/>
          </a:xfrm>
          <a:prstGeom prst="rect">
            <a:avLst/>
          </a:prstGeom>
          <a:noFill/>
        </p:spPr>
        <p:txBody>
          <a:bodyPr wrap="square" rtlCol="0">
            <a:spAutoFit/>
          </a:bodyPr>
          <a:lstStyle/>
          <a:p>
            <a:pPr marL="171450" indent="-171450" algn="just">
              <a:buFont typeface="Arial" pitchFamily="34" charset="0"/>
              <a:buChar char="•"/>
            </a:pPr>
            <a:r>
              <a:rPr lang="en-IN" sz="1200" b="1" kern="100" dirty="0">
                <a:effectLst/>
                <a:latin typeface="Futura Md BT" pitchFamily="34" charset="0"/>
                <a:ea typeface="Calibri" panose="020F0502020204030204" pitchFamily="34" charset="0"/>
                <a:cs typeface="Arial" panose="020B0604020202020204" pitchFamily="34" charset="0"/>
              </a:rPr>
              <a:t>Build business competencies for a career in General </a:t>
            </a:r>
            <a:r>
              <a:rPr lang="en-IN" sz="1200" b="1" kern="100" dirty="0">
                <a:latin typeface="Futura Md BT" pitchFamily="34" charset="0"/>
                <a:ea typeface="Calibri" panose="020F0502020204030204" pitchFamily="34" charset="0"/>
                <a:cs typeface="Arial" panose="020B0604020202020204" pitchFamily="34" charset="0"/>
              </a:rPr>
              <a:t>M</a:t>
            </a:r>
            <a:r>
              <a:rPr lang="en-IN" sz="1200" b="1" kern="100" dirty="0">
                <a:effectLst/>
                <a:latin typeface="Futura Md BT" pitchFamily="34" charset="0"/>
                <a:ea typeface="Calibri" panose="020F0502020204030204" pitchFamily="34" charset="0"/>
                <a:cs typeface="Arial" panose="020B0604020202020204" pitchFamily="34" charset="0"/>
              </a:rPr>
              <a:t>anagement. </a:t>
            </a:r>
          </a:p>
          <a:p>
            <a:pPr marL="171450" indent="-171450" algn="just">
              <a:buFont typeface="Arial" pitchFamily="34" charset="0"/>
              <a:buChar char="•"/>
            </a:pPr>
            <a:r>
              <a:rPr lang="en-IN" sz="1200" b="1" kern="100" dirty="0">
                <a:effectLst/>
                <a:latin typeface="Futura Md BT" pitchFamily="34" charset="0"/>
                <a:ea typeface="Calibri" panose="020F0502020204030204" pitchFamily="34" charset="0"/>
                <a:cs typeface="Arial" panose="020B0604020202020204" pitchFamily="34" charset="0"/>
              </a:rPr>
              <a:t>Assume leadership roles in uncertain times in the VUCA world.</a:t>
            </a:r>
          </a:p>
          <a:p>
            <a:pPr marL="171450" indent="-171450" algn="just">
              <a:buFont typeface="Arial" pitchFamily="34" charset="0"/>
              <a:buChar char="•"/>
            </a:pPr>
            <a:r>
              <a:rPr lang="en-IN" sz="1200" b="1" kern="100" dirty="0">
                <a:effectLst/>
                <a:latin typeface="Futura Md BT" pitchFamily="34" charset="0"/>
                <a:ea typeface="Calibri" panose="020F0502020204030204" pitchFamily="34" charset="0"/>
                <a:cs typeface="Arial" panose="020B0604020202020204" pitchFamily="34" charset="0"/>
              </a:rPr>
              <a:t>Gain knowledge and experience in business in a multi-disciplinary space. </a:t>
            </a:r>
          </a:p>
          <a:p>
            <a:pPr marL="171450" indent="-171450" algn="just">
              <a:buFont typeface="Arial" pitchFamily="34" charset="0"/>
              <a:buChar char="•"/>
            </a:pPr>
            <a:r>
              <a:rPr lang="en-IN" sz="1200" b="1" kern="100" dirty="0">
                <a:effectLst/>
                <a:latin typeface="Futura Md BT" pitchFamily="34" charset="0"/>
                <a:ea typeface="Calibri" panose="020F0502020204030204" pitchFamily="34" charset="0"/>
                <a:cs typeface="Arial" panose="020B0604020202020204" pitchFamily="34" charset="0"/>
              </a:rPr>
              <a:t>Build the capability to transform organizations, create a customer-centric and innovative organization. </a:t>
            </a:r>
          </a:p>
          <a:p>
            <a:pPr marL="171450" indent="-171450" algn="just">
              <a:buFont typeface="Arial" pitchFamily="34" charset="0"/>
              <a:buChar char="•"/>
            </a:pPr>
            <a:r>
              <a:rPr lang="en-IN" sz="1200" b="1" kern="100" dirty="0">
                <a:latin typeface="Futura Md BT" pitchFamily="34" charset="0"/>
                <a:ea typeface="Calibri" panose="020F0502020204030204" pitchFamily="34" charset="0"/>
                <a:cs typeface="Arial" panose="020B0604020202020204" pitchFamily="34" charset="0"/>
              </a:rPr>
              <a:t>Demonstrate real-time outcomes to your o</a:t>
            </a:r>
            <a:r>
              <a:rPr lang="en-IN" sz="1200" b="1" kern="100" dirty="0">
                <a:effectLst/>
                <a:latin typeface="Futura Md BT" pitchFamily="34" charset="0"/>
                <a:ea typeface="Calibri" panose="020F0502020204030204" pitchFamily="34" charset="0"/>
                <a:cs typeface="Arial" panose="020B0604020202020204" pitchFamily="34" charset="0"/>
              </a:rPr>
              <a:t>rganization</a:t>
            </a:r>
            <a:endParaRPr lang="en-US" sz="1200" dirty="0">
              <a:latin typeface="Futura Md BT" pitchFamily="34" charset="0"/>
            </a:endParaRPr>
          </a:p>
        </p:txBody>
      </p:sp>
      <p:sp>
        <p:nvSpPr>
          <p:cNvPr id="12" name="Rectangle 11"/>
          <p:cNvSpPr/>
          <p:nvPr/>
        </p:nvSpPr>
        <p:spPr>
          <a:xfrm>
            <a:off x="3261853" y="3238401"/>
            <a:ext cx="1587015"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Futura Md BT" pitchFamily="34" charset="0"/>
              </a:rPr>
              <a:t>PARTICIPANT PROFILE</a:t>
            </a:r>
          </a:p>
        </p:txBody>
      </p:sp>
      <p:sp>
        <p:nvSpPr>
          <p:cNvPr id="13" name="TextBox 12"/>
          <p:cNvSpPr txBox="1"/>
          <p:nvPr/>
        </p:nvSpPr>
        <p:spPr>
          <a:xfrm>
            <a:off x="3248668" y="3795857"/>
            <a:ext cx="1932931" cy="1569660"/>
          </a:xfrm>
          <a:prstGeom prst="rect">
            <a:avLst/>
          </a:prstGeom>
          <a:noFill/>
        </p:spPr>
        <p:txBody>
          <a:bodyPr wrap="square" rtlCol="0">
            <a:spAutoFit/>
          </a:bodyPr>
          <a:lstStyle/>
          <a:p>
            <a:pPr marL="171450" indent="-171450">
              <a:buFont typeface="Arial" pitchFamily="34" charset="0"/>
              <a:buChar char="•"/>
            </a:pPr>
            <a:r>
              <a:rPr lang="en-US" sz="1200" b="1" dirty="0">
                <a:latin typeface="Futura Md BT" pitchFamily="34" charset="0"/>
              </a:rPr>
              <a:t>Executives with  a minimum of five  years experience in Corporate and Government </a:t>
            </a:r>
          </a:p>
          <a:p>
            <a:pPr marL="171450" indent="-171450">
              <a:buFont typeface="Arial" pitchFamily="34" charset="0"/>
              <a:buChar char="•"/>
            </a:pPr>
            <a:r>
              <a:rPr lang="en-US" sz="1200" b="1" dirty="0">
                <a:latin typeface="Futura Md BT" pitchFamily="34" charset="0"/>
              </a:rPr>
              <a:t> NGO’s aspiring for General Management roles. </a:t>
            </a:r>
          </a:p>
        </p:txBody>
      </p:sp>
      <p:sp>
        <p:nvSpPr>
          <p:cNvPr id="14" name="Rectangle 13"/>
          <p:cNvSpPr/>
          <p:nvPr/>
        </p:nvSpPr>
        <p:spPr>
          <a:xfrm>
            <a:off x="5439697" y="3238500"/>
            <a:ext cx="3066219"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Futura Md BT" pitchFamily="34" charset="0"/>
              </a:rPr>
              <a:t>PGCAGM</a:t>
            </a:r>
          </a:p>
        </p:txBody>
      </p:sp>
      <p:sp>
        <p:nvSpPr>
          <p:cNvPr id="15" name="TextBox 14"/>
          <p:cNvSpPr txBox="1"/>
          <p:nvPr/>
        </p:nvSpPr>
        <p:spPr>
          <a:xfrm>
            <a:off x="5405395" y="3795857"/>
            <a:ext cx="3478612" cy="2123658"/>
          </a:xfrm>
          <a:prstGeom prst="rect">
            <a:avLst/>
          </a:prstGeom>
          <a:noFill/>
        </p:spPr>
        <p:txBody>
          <a:bodyPr wrap="square" rtlCol="0">
            <a:spAutoFit/>
          </a:bodyPr>
          <a:lstStyle/>
          <a:p>
            <a:pPr algn="just"/>
            <a:r>
              <a:rPr lang="en-IN" sz="1200" b="1" kern="100" dirty="0">
                <a:effectLst/>
                <a:latin typeface="Futura Md BT" pitchFamily="34" charset="0"/>
                <a:ea typeface="Calibri" panose="020F0502020204030204" pitchFamily="34" charset="0"/>
                <a:cs typeface="Arial" panose="020B0604020202020204" pitchFamily="34" charset="0"/>
              </a:rPr>
              <a:t>The Post Graduate Certificate Program in Advanced General Management (PGCAGM) trains you to lead business in a General Management role.  It gives you a 360-degree view of the business, preparing you to manage challenges and solve business problems.  As a future business leader, you will understand </a:t>
            </a:r>
            <a:r>
              <a:rPr lang="en-US" sz="1200" b="1" kern="100" dirty="0">
                <a:effectLst/>
                <a:latin typeface="Futura Md BT" pitchFamily="34" charset="0"/>
                <a:ea typeface="Calibri" panose="020F0502020204030204" pitchFamily="34" charset="0"/>
                <a:cs typeface="Arial" panose="020B0604020202020204" pitchFamily="34" charset="0"/>
              </a:rPr>
              <a:t>stakeholder expectations from customers, competitors, government, including employees and</a:t>
            </a:r>
            <a:r>
              <a:rPr lang="en-IN" sz="1200" b="1" kern="100" dirty="0">
                <a:effectLst/>
                <a:latin typeface="Futura Md BT" pitchFamily="34" charset="0"/>
                <a:ea typeface="Calibri" panose="020F0502020204030204" pitchFamily="34" charset="0"/>
                <a:cs typeface="Arial" panose="020B0604020202020204" pitchFamily="34" charset="0"/>
              </a:rPr>
              <a:t> address them effectively. </a:t>
            </a:r>
          </a:p>
        </p:txBody>
      </p:sp>
    </p:spTree>
    <p:extLst>
      <p:ext uri="{BB962C8B-B14F-4D97-AF65-F5344CB8AC3E}">
        <p14:creationId xmlns:p14="http://schemas.microsoft.com/office/powerpoint/2010/main" val="31635325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578737" y="485745"/>
            <a:ext cx="7988084" cy="400110"/>
          </a:xfrm>
          <a:prstGeom prst="rect">
            <a:avLst/>
          </a:prstGeom>
          <a:noFill/>
        </p:spPr>
        <p:txBody>
          <a:bodyPr wrap="square" rtlCol="0">
            <a:spAutoFit/>
          </a:bodyPr>
          <a:lstStyle/>
          <a:p>
            <a:pPr algn="ctr"/>
            <a:r>
              <a:rPr lang="en-US" sz="2000" b="1" dirty="0">
                <a:solidFill>
                  <a:schemeClr val="bg1"/>
                </a:solidFill>
                <a:latin typeface="Futura Md BT" pitchFamily="34" charset="0"/>
              </a:rPr>
              <a:t>MODULE 4 – DIGITAL TRANSFORMATION</a:t>
            </a:r>
          </a:p>
        </p:txBody>
      </p:sp>
      <p:sp>
        <p:nvSpPr>
          <p:cNvPr id="6" name="Rectangle 5"/>
          <p:cNvSpPr/>
          <p:nvPr/>
        </p:nvSpPr>
        <p:spPr>
          <a:xfrm>
            <a:off x="209090" y="1334544"/>
            <a:ext cx="8553910" cy="1169551"/>
          </a:xfrm>
          <a:prstGeom prst="rect">
            <a:avLst/>
          </a:prstGeom>
        </p:spPr>
        <p:txBody>
          <a:bodyPr wrap="square">
            <a:spAutoFit/>
          </a:bodyPr>
          <a:lstStyle/>
          <a:p>
            <a:pPr algn="l"/>
            <a:r>
              <a:rPr lang="en-US" sz="1400" b="1" i="0" dirty="0">
                <a:solidFill>
                  <a:srgbClr val="374151"/>
                </a:solidFill>
                <a:effectLst/>
                <a:latin typeface="Futura Md BT"/>
              </a:rPr>
              <a:t>This course provides an in-depth understanding of digital transformation, its impact on businesses, and the strategies and technologies used to drive digital change. Students will explore the key concepts, case studies, and best practices in the field of digital transformation.</a:t>
            </a:r>
          </a:p>
          <a:p>
            <a:br>
              <a:rPr lang="en-US" sz="1400" b="1" dirty="0"/>
            </a:br>
            <a:endParaRPr lang="en-IN" sz="1400" b="1" dirty="0">
              <a:solidFill>
                <a:schemeClr val="tx2">
                  <a:lumMod val="50000"/>
                </a:schemeClr>
              </a:solidFill>
              <a:latin typeface="Futura Md BT" pitchFamily="34" charset="0"/>
              <a:cs typeface="Arial" panose="020B0604020202020204" pitchFamily="34" charset="0"/>
            </a:endParaRPr>
          </a:p>
        </p:txBody>
      </p:sp>
      <p:sp>
        <p:nvSpPr>
          <p:cNvPr id="7" name="TextBox 6"/>
          <p:cNvSpPr txBox="1"/>
          <p:nvPr/>
        </p:nvSpPr>
        <p:spPr>
          <a:xfrm>
            <a:off x="350920" y="2525048"/>
            <a:ext cx="4754480" cy="2677656"/>
          </a:xfrm>
          <a:prstGeom prst="rect">
            <a:avLst/>
          </a:prstGeom>
          <a:noFill/>
        </p:spPr>
        <p:txBody>
          <a:bodyPr wrap="square" rtlCol="0">
            <a:spAutoFit/>
          </a:bodyPr>
          <a:lstStyle/>
          <a:p>
            <a:pPr marL="285750" indent="-285750" algn="l">
              <a:buFont typeface="Arial" panose="020B0604020202020204" pitchFamily="34" charset="0"/>
              <a:buChar char="•"/>
            </a:pPr>
            <a:r>
              <a:rPr lang="en-US" sz="1400" b="0" i="0" dirty="0">
                <a:solidFill>
                  <a:srgbClr val="374151"/>
                </a:solidFill>
                <a:effectLst/>
                <a:latin typeface="Futura Md BT"/>
              </a:rPr>
              <a:t>Understand the fundamental concepts and principles of digital transformation.</a:t>
            </a:r>
          </a:p>
          <a:p>
            <a:pPr marL="285750" indent="-285750" algn="l">
              <a:buFont typeface="Arial" panose="020B0604020202020204" pitchFamily="34" charset="0"/>
              <a:buChar char="•"/>
            </a:pPr>
            <a:r>
              <a:rPr lang="en-US" sz="1400" b="0" i="0" dirty="0">
                <a:solidFill>
                  <a:srgbClr val="374151"/>
                </a:solidFill>
                <a:effectLst/>
                <a:latin typeface="Futura Md BT"/>
              </a:rPr>
              <a:t>Analyze the impact of digital transformation on various industries and sectors.</a:t>
            </a:r>
          </a:p>
          <a:p>
            <a:pPr marL="285750" indent="-285750" algn="l">
              <a:buFont typeface="Arial" panose="020B0604020202020204" pitchFamily="34" charset="0"/>
              <a:buChar char="•"/>
            </a:pPr>
            <a:r>
              <a:rPr lang="en-US" sz="1400" b="0" i="0" dirty="0">
                <a:solidFill>
                  <a:srgbClr val="374151"/>
                </a:solidFill>
                <a:effectLst/>
                <a:latin typeface="Futura Md BT"/>
              </a:rPr>
              <a:t>Develop a digital transformation strategy for a business or organization.</a:t>
            </a:r>
          </a:p>
          <a:p>
            <a:pPr marL="285750" indent="-285750" algn="l">
              <a:buFont typeface="Arial" panose="020B0604020202020204" pitchFamily="34" charset="0"/>
              <a:buChar char="•"/>
            </a:pPr>
            <a:r>
              <a:rPr lang="en-US" sz="1400" b="0" i="0" dirty="0">
                <a:solidFill>
                  <a:srgbClr val="374151"/>
                </a:solidFill>
                <a:effectLst/>
                <a:latin typeface="Futura Md BT"/>
              </a:rPr>
              <a:t>Identify and evaluate emerging technologies for digital transformation.</a:t>
            </a:r>
          </a:p>
          <a:p>
            <a:pPr marL="285750" indent="-285750" algn="l">
              <a:buFont typeface="Arial" panose="020B0604020202020204" pitchFamily="34" charset="0"/>
              <a:buChar char="•"/>
            </a:pPr>
            <a:r>
              <a:rPr lang="en-US" sz="1400" b="0" i="0" dirty="0">
                <a:solidFill>
                  <a:srgbClr val="374151"/>
                </a:solidFill>
                <a:effectLst/>
                <a:latin typeface="Futura Md BT"/>
              </a:rPr>
              <a:t>Apply data-driven decision-making in the context of digital transformation.</a:t>
            </a:r>
          </a:p>
          <a:p>
            <a:pPr marL="285750" indent="-285750" algn="l">
              <a:buFont typeface="Arial" panose="020B0604020202020204" pitchFamily="34" charset="0"/>
              <a:buChar char="•"/>
            </a:pPr>
            <a:r>
              <a:rPr lang="en-US" sz="1400" b="0" i="0" dirty="0">
                <a:solidFill>
                  <a:srgbClr val="374151"/>
                </a:solidFill>
                <a:effectLst/>
                <a:latin typeface="Futura Md BT"/>
              </a:rPr>
              <a:t>Implement change management strategies to facilitate digital transformation.</a:t>
            </a:r>
          </a:p>
        </p:txBody>
      </p:sp>
      <p:pic>
        <p:nvPicPr>
          <p:cNvPr id="8" name="Picture 7">
            <a:extLst>
              <a:ext uri="{FF2B5EF4-FFF2-40B4-BE49-F238E27FC236}">
                <a16:creationId xmlns:a16="http://schemas.microsoft.com/office/drawing/2014/main" id="{308FC6EB-F145-DC74-9C38-34AE54D0FE29}"/>
              </a:ext>
            </a:extLst>
          </p:cNvPr>
          <p:cNvPicPr>
            <a:picLocks noChangeAspect="1"/>
          </p:cNvPicPr>
          <p:nvPr/>
        </p:nvPicPr>
        <p:blipFill>
          <a:blip r:embed="rId3"/>
          <a:stretch>
            <a:fillRect/>
          </a:stretch>
        </p:blipFill>
        <p:spPr>
          <a:xfrm>
            <a:off x="5343549" y="2667000"/>
            <a:ext cx="3463044" cy="3091324"/>
          </a:xfrm>
          <a:prstGeom prst="rect">
            <a:avLst/>
          </a:prstGeom>
        </p:spPr>
      </p:pic>
    </p:spTree>
    <p:extLst>
      <p:ext uri="{BB962C8B-B14F-4D97-AF65-F5344CB8AC3E}">
        <p14:creationId xmlns:p14="http://schemas.microsoft.com/office/powerpoint/2010/main" val="1418328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hape 19460">
            <a:extLst>
              <a:ext uri="{FF2B5EF4-FFF2-40B4-BE49-F238E27FC236}">
                <a16:creationId xmlns:a16="http://schemas.microsoft.com/office/drawing/2014/main" id="{F6748C54-E3E4-B04B-AE2C-8559E78FA47D}"/>
              </a:ext>
            </a:extLst>
          </p:cNvPr>
          <p:cNvSpPr/>
          <p:nvPr/>
        </p:nvSpPr>
        <p:spPr>
          <a:xfrm flipH="1" flipV="1">
            <a:off x="1016830" y="3649045"/>
            <a:ext cx="1" cy="1028968"/>
          </a:xfrm>
          <a:prstGeom prst="line">
            <a:avLst/>
          </a:prstGeom>
          <a:noFill/>
          <a:ln w="38100" cap="flat">
            <a:solidFill>
              <a:schemeClr val="bg1">
                <a:lumMod val="85000"/>
              </a:schemeClr>
            </a:solidFill>
            <a:prstDash val="solid"/>
            <a:miter lim="400000"/>
          </a:ln>
          <a:effectLst/>
        </p:spPr>
        <p:txBody>
          <a:bodyPr wrap="square" lIns="26796" tIns="26796" rIns="26796" bIns="26796" numCol="1" anchor="ctr">
            <a:noAutofit/>
          </a:bodyPr>
          <a:lstStyle/>
          <a:p>
            <a:endParaRPr sz="1899" dirty="0">
              <a:latin typeface="Lato Light" panose="020F0502020204030203" pitchFamily="34" charset="0"/>
            </a:endParaRPr>
          </a:p>
        </p:txBody>
      </p:sp>
      <p:sp>
        <p:nvSpPr>
          <p:cNvPr id="53" name="Shape 19461">
            <a:extLst>
              <a:ext uri="{FF2B5EF4-FFF2-40B4-BE49-F238E27FC236}">
                <a16:creationId xmlns:a16="http://schemas.microsoft.com/office/drawing/2014/main" id="{CEA3FE33-8CA0-1140-8E63-B856C5F63B16}"/>
              </a:ext>
            </a:extLst>
          </p:cNvPr>
          <p:cNvSpPr/>
          <p:nvPr/>
        </p:nvSpPr>
        <p:spPr>
          <a:xfrm flipH="1" flipV="1">
            <a:off x="2379620" y="3293193"/>
            <a:ext cx="1" cy="1028968"/>
          </a:xfrm>
          <a:prstGeom prst="line">
            <a:avLst/>
          </a:prstGeom>
          <a:noFill/>
          <a:ln w="38100" cap="flat">
            <a:solidFill>
              <a:schemeClr val="bg1">
                <a:lumMod val="85000"/>
              </a:schemeClr>
            </a:solidFill>
            <a:prstDash val="solid"/>
            <a:miter lim="400000"/>
          </a:ln>
          <a:effectLst/>
        </p:spPr>
        <p:txBody>
          <a:bodyPr wrap="square" lIns="26796" tIns="26796" rIns="26796" bIns="26796" numCol="1" anchor="ctr">
            <a:noAutofit/>
          </a:bodyPr>
          <a:lstStyle/>
          <a:p>
            <a:endParaRPr sz="1899" dirty="0">
              <a:latin typeface="Lato Light" panose="020F0502020204030203" pitchFamily="34" charset="0"/>
            </a:endParaRPr>
          </a:p>
        </p:txBody>
      </p:sp>
      <p:sp>
        <p:nvSpPr>
          <p:cNvPr id="54" name="Shape 19462">
            <a:extLst>
              <a:ext uri="{FF2B5EF4-FFF2-40B4-BE49-F238E27FC236}">
                <a16:creationId xmlns:a16="http://schemas.microsoft.com/office/drawing/2014/main" id="{8436A6C1-4525-014D-9FB9-E9BC13D354E2}"/>
              </a:ext>
            </a:extLst>
          </p:cNvPr>
          <p:cNvSpPr/>
          <p:nvPr/>
        </p:nvSpPr>
        <p:spPr>
          <a:xfrm flipH="1" flipV="1">
            <a:off x="3742410" y="2927188"/>
            <a:ext cx="1" cy="1028968"/>
          </a:xfrm>
          <a:prstGeom prst="line">
            <a:avLst/>
          </a:prstGeom>
          <a:noFill/>
          <a:ln w="38100" cap="flat">
            <a:solidFill>
              <a:schemeClr val="bg1">
                <a:lumMod val="85000"/>
              </a:schemeClr>
            </a:solidFill>
            <a:prstDash val="solid"/>
            <a:miter lim="400000"/>
          </a:ln>
          <a:effectLst/>
        </p:spPr>
        <p:txBody>
          <a:bodyPr wrap="square" lIns="26796" tIns="26796" rIns="26796" bIns="26796" numCol="1" anchor="ctr">
            <a:noAutofit/>
          </a:bodyPr>
          <a:lstStyle/>
          <a:p>
            <a:endParaRPr sz="1899" dirty="0">
              <a:latin typeface="Lato Light" panose="020F0502020204030203" pitchFamily="34" charset="0"/>
            </a:endParaRPr>
          </a:p>
        </p:txBody>
      </p:sp>
      <p:sp>
        <p:nvSpPr>
          <p:cNvPr id="55" name="Shape 19463">
            <a:extLst>
              <a:ext uri="{FF2B5EF4-FFF2-40B4-BE49-F238E27FC236}">
                <a16:creationId xmlns:a16="http://schemas.microsoft.com/office/drawing/2014/main" id="{A40C28F4-FBFF-3A4A-85D0-C5F134A63EB2}"/>
              </a:ext>
            </a:extLst>
          </p:cNvPr>
          <p:cNvSpPr/>
          <p:nvPr/>
        </p:nvSpPr>
        <p:spPr>
          <a:xfrm flipH="1" flipV="1">
            <a:off x="5105200" y="2570023"/>
            <a:ext cx="1" cy="1028968"/>
          </a:xfrm>
          <a:prstGeom prst="line">
            <a:avLst/>
          </a:prstGeom>
          <a:noFill/>
          <a:ln w="38100" cap="flat">
            <a:solidFill>
              <a:schemeClr val="bg1">
                <a:lumMod val="85000"/>
              </a:schemeClr>
            </a:solidFill>
            <a:prstDash val="solid"/>
            <a:miter lim="400000"/>
          </a:ln>
          <a:effectLst/>
        </p:spPr>
        <p:txBody>
          <a:bodyPr wrap="square" lIns="26796" tIns="26796" rIns="26796" bIns="26796" numCol="1" anchor="ctr">
            <a:noAutofit/>
          </a:bodyPr>
          <a:lstStyle/>
          <a:p>
            <a:endParaRPr sz="1899" dirty="0">
              <a:latin typeface="Lato Light" panose="020F0502020204030203" pitchFamily="34" charset="0"/>
            </a:endParaRPr>
          </a:p>
        </p:txBody>
      </p:sp>
      <p:sp>
        <p:nvSpPr>
          <p:cNvPr id="56" name="Shape 19464">
            <a:extLst>
              <a:ext uri="{FF2B5EF4-FFF2-40B4-BE49-F238E27FC236}">
                <a16:creationId xmlns:a16="http://schemas.microsoft.com/office/drawing/2014/main" id="{49671D7B-1C2F-714C-B46C-46F59B7B3DC3}"/>
              </a:ext>
            </a:extLst>
          </p:cNvPr>
          <p:cNvSpPr/>
          <p:nvPr/>
        </p:nvSpPr>
        <p:spPr>
          <a:xfrm flipV="1">
            <a:off x="6467990" y="2215485"/>
            <a:ext cx="1" cy="1028968"/>
          </a:xfrm>
          <a:prstGeom prst="line">
            <a:avLst/>
          </a:prstGeom>
          <a:noFill/>
          <a:ln w="38100" cap="flat">
            <a:solidFill>
              <a:schemeClr val="bg1">
                <a:lumMod val="85000"/>
              </a:schemeClr>
            </a:solidFill>
            <a:prstDash val="solid"/>
            <a:miter lim="400000"/>
          </a:ln>
          <a:effectLst/>
        </p:spPr>
        <p:txBody>
          <a:bodyPr wrap="square" lIns="26796" tIns="26796" rIns="26796" bIns="26796" numCol="1" anchor="ctr">
            <a:noAutofit/>
          </a:bodyPr>
          <a:lstStyle/>
          <a:p>
            <a:endParaRPr sz="1899" dirty="0">
              <a:latin typeface="Lato Light" panose="020F0502020204030203" pitchFamily="34" charset="0"/>
            </a:endParaRPr>
          </a:p>
        </p:txBody>
      </p:sp>
      <p:sp>
        <p:nvSpPr>
          <p:cNvPr id="42" name="Shape 19473">
            <a:extLst>
              <a:ext uri="{FF2B5EF4-FFF2-40B4-BE49-F238E27FC236}">
                <a16:creationId xmlns:a16="http://schemas.microsoft.com/office/drawing/2014/main" id="{D59849B4-A09C-1141-A6C7-ED5848CF9A6E}"/>
              </a:ext>
            </a:extLst>
          </p:cNvPr>
          <p:cNvSpPr/>
          <p:nvPr/>
        </p:nvSpPr>
        <p:spPr>
          <a:xfrm>
            <a:off x="2840309" y="4993021"/>
            <a:ext cx="1363766" cy="364568"/>
          </a:xfrm>
          <a:prstGeom prst="rect">
            <a:avLst/>
          </a:prstGeom>
          <a:solidFill>
            <a:schemeClr val="accent2">
              <a:lumMod val="75000"/>
            </a:schemeClr>
          </a:solidFill>
          <a:ln w="12700" cap="flat">
            <a:noFill/>
            <a:miter lim="400000"/>
          </a:ln>
          <a:effectLst/>
        </p:spPr>
        <p:txBody>
          <a:bodyPr wrap="square" lIns="26796" tIns="26796" rIns="26796" bIns="26796" numCol="1" anchor="ctr">
            <a:noAutofit/>
          </a:bodyPr>
          <a:lstStyle/>
          <a:p>
            <a:endParaRPr sz="1899" dirty="0">
              <a:latin typeface="Lato Light" panose="020F0502020204030203" pitchFamily="34" charset="0"/>
            </a:endParaRPr>
          </a:p>
        </p:txBody>
      </p:sp>
      <p:sp>
        <p:nvSpPr>
          <p:cNvPr id="43" name="Shape 19474">
            <a:extLst>
              <a:ext uri="{FF2B5EF4-FFF2-40B4-BE49-F238E27FC236}">
                <a16:creationId xmlns:a16="http://schemas.microsoft.com/office/drawing/2014/main" id="{30CA2FF2-DEA8-BE46-AD84-6977C8BE7AA2}"/>
              </a:ext>
            </a:extLst>
          </p:cNvPr>
          <p:cNvSpPr/>
          <p:nvPr/>
        </p:nvSpPr>
        <p:spPr>
          <a:xfrm>
            <a:off x="2356110" y="4354469"/>
            <a:ext cx="484200" cy="1003120"/>
          </a:xfrm>
          <a:custGeom>
            <a:avLst/>
            <a:gdLst/>
            <a:ahLst/>
            <a:cxnLst>
              <a:cxn ang="0">
                <a:pos x="wd2" y="hd2"/>
              </a:cxn>
              <a:cxn ang="5400000">
                <a:pos x="wd2" y="hd2"/>
              </a:cxn>
              <a:cxn ang="10800000">
                <a:pos x="wd2" y="hd2"/>
              </a:cxn>
              <a:cxn ang="16200000">
                <a:pos x="wd2" y="hd2"/>
              </a:cxn>
            </a:cxnLst>
            <a:rect l="0" t="0" r="r" b="b"/>
            <a:pathLst>
              <a:path w="21600" h="21600" extrusionOk="0">
                <a:moveTo>
                  <a:pt x="10" y="0"/>
                </a:moveTo>
                <a:lnTo>
                  <a:pt x="21600" y="13766"/>
                </a:lnTo>
                <a:lnTo>
                  <a:pt x="21600" y="21600"/>
                </a:lnTo>
                <a:lnTo>
                  <a:pt x="0" y="7903"/>
                </a:lnTo>
                <a:lnTo>
                  <a:pt x="10" y="0"/>
                </a:lnTo>
                <a:close/>
              </a:path>
            </a:pathLst>
          </a:custGeom>
          <a:solidFill>
            <a:schemeClr val="accent2">
              <a:lumMod val="50000"/>
            </a:schemeClr>
          </a:solidFill>
          <a:ln w="12700" cap="flat">
            <a:noFill/>
            <a:miter lim="400000"/>
          </a:ln>
          <a:effectLst/>
        </p:spPr>
        <p:txBody>
          <a:bodyPr wrap="square" lIns="26796" tIns="26796" rIns="26796" bIns="26796" numCol="1" anchor="ctr">
            <a:noAutofit/>
          </a:bodyPr>
          <a:lstStyle/>
          <a:p>
            <a:endParaRPr sz="1899" dirty="0">
              <a:latin typeface="Lato Light" panose="020F0502020204030203" pitchFamily="34" charset="0"/>
            </a:endParaRPr>
          </a:p>
        </p:txBody>
      </p:sp>
      <p:sp>
        <p:nvSpPr>
          <p:cNvPr id="44" name="Shape 19475">
            <a:extLst>
              <a:ext uri="{FF2B5EF4-FFF2-40B4-BE49-F238E27FC236}">
                <a16:creationId xmlns:a16="http://schemas.microsoft.com/office/drawing/2014/main" id="{C120AC1A-F233-E344-A428-AC353B0C1C27}"/>
              </a:ext>
            </a:extLst>
          </p:cNvPr>
          <p:cNvSpPr/>
          <p:nvPr/>
        </p:nvSpPr>
        <p:spPr>
          <a:xfrm>
            <a:off x="2356556" y="4357315"/>
            <a:ext cx="1846944" cy="638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928" y="64"/>
                </a:lnTo>
                <a:lnTo>
                  <a:pt x="21600" y="21600"/>
                </a:lnTo>
                <a:lnTo>
                  <a:pt x="5652" y="21600"/>
                </a:lnTo>
                <a:lnTo>
                  <a:pt x="0" y="0"/>
                </a:lnTo>
                <a:close/>
              </a:path>
            </a:pathLst>
          </a:custGeom>
          <a:solidFill>
            <a:schemeClr val="accent2"/>
          </a:solidFill>
          <a:ln w="12700" cap="flat">
            <a:noFill/>
            <a:miter lim="400000"/>
          </a:ln>
          <a:effectLst/>
        </p:spPr>
        <p:txBody>
          <a:bodyPr wrap="square" lIns="26796" tIns="26796" rIns="26796" bIns="26796" numCol="1" anchor="ctr">
            <a:noAutofit/>
          </a:bodyPr>
          <a:lstStyle/>
          <a:p>
            <a:endParaRPr sz="1899" dirty="0">
              <a:latin typeface="Lato Light" panose="020F0502020204030203" pitchFamily="34" charset="0"/>
            </a:endParaRPr>
          </a:p>
        </p:txBody>
      </p:sp>
      <p:sp>
        <p:nvSpPr>
          <p:cNvPr id="40" name="Shape 19477">
            <a:extLst>
              <a:ext uri="{FF2B5EF4-FFF2-40B4-BE49-F238E27FC236}">
                <a16:creationId xmlns:a16="http://schemas.microsoft.com/office/drawing/2014/main" id="{9AF5C301-CBB6-3E42-8AB3-63732F134B24}"/>
              </a:ext>
            </a:extLst>
          </p:cNvPr>
          <p:cNvSpPr/>
          <p:nvPr/>
        </p:nvSpPr>
        <p:spPr>
          <a:xfrm>
            <a:off x="2783196" y="3624200"/>
            <a:ext cx="507692" cy="507691"/>
          </a:xfrm>
          <a:prstGeom prst="ellipse">
            <a:avLst/>
          </a:prstGeom>
          <a:solidFill>
            <a:schemeClr val="accent2"/>
          </a:solidFill>
          <a:ln w="12700" cap="flat">
            <a:noFill/>
            <a:miter lim="400000"/>
          </a:ln>
          <a:effectLst/>
        </p:spPr>
        <p:txBody>
          <a:bodyPr wrap="square" lIns="0" tIns="0" rIns="0" bIns="0" numCol="1" anchor="t">
            <a:noAutofit/>
          </a:bodyPr>
          <a:lstStyle/>
          <a:p>
            <a:endParaRPr sz="1899" dirty="0">
              <a:latin typeface="Lato Light" panose="020F0502020204030203" pitchFamily="34" charset="0"/>
            </a:endParaRPr>
          </a:p>
        </p:txBody>
      </p:sp>
      <p:sp>
        <p:nvSpPr>
          <p:cNvPr id="35" name="Shape 19481">
            <a:extLst>
              <a:ext uri="{FF2B5EF4-FFF2-40B4-BE49-F238E27FC236}">
                <a16:creationId xmlns:a16="http://schemas.microsoft.com/office/drawing/2014/main" id="{FEEE3FDC-C4BF-624E-A000-C691F0439D7F}"/>
              </a:ext>
            </a:extLst>
          </p:cNvPr>
          <p:cNvSpPr/>
          <p:nvPr/>
        </p:nvSpPr>
        <p:spPr>
          <a:xfrm>
            <a:off x="5558602" y="4271893"/>
            <a:ext cx="1363766" cy="364568"/>
          </a:xfrm>
          <a:prstGeom prst="rect">
            <a:avLst/>
          </a:prstGeom>
          <a:solidFill>
            <a:schemeClr val="accent4">
              <a:lumMod val="75000"/>
            </a:schemeClr>
          </a:solidFill>
          <a:ln w="12700" cap="flat">
            <a:noFill/>
            <a:miter lim="400000"/>
          </a:ln>
          <a:effectLst/>
        </p:spPr>
        <p:txBody>
          <a:bodyPr wrap="square" lIns="26796" tIns="26796" rIns="26796" bIns="26796" numCol="1" anchor="ctr">
            <a:noAutofit/>
          </a:bodyPr>
          <a:lstStyle/>
          <a:p>
            <a:endParaRPr sz="1899" dirty="0">
              <a:latin typeface="Lato Light" panose="020F0502020204030203" pitchFamily="34" charset="0"/>
            </a:endParaRPr>
          </a:p>
        </p:txBody>
      </p:sp>
      <p:sp>
        <p:nvSpPr>
          <p:cNvPr id="36" name="Shape 19482">
            <a:extLst>
              <a:ext uri="{FF2B5EF4-FFF2-40B4-BE49-F238E27FC236}">
                <a16:creationId xmlns:a16="http://schemas.microsoft.com/office/drawing/2014/main" id="{7F072001-7CEB-E44D-9FCF-988796E222E0}"/>
              </a:ext>
            </a:extLst>
          </p:cNvPr>
          <p:cNvSpPr/>
          <p:nvPr/>
        </p:nvSpPr>
        <p:spPr>
          <a:xfrm>
            <a:off x="5074403" y="3633342"/>
            <a:ext cx="484200" cy="1003119"/>
          </a:xfrm>
          <a:custGeom>
            <a:avLst/>
            <a:gdLst/>
            <a:ahLst/>
            <a:cxnLst>
              <a:cxn ang="0">
                <a:pos x="wd2" y="hd2"/>
              </a:cxn>
              <a:cxn ang="5400000">
                <a:pos x="wd2" y="hd2"/>
              </a:cxn>
              <a:cxn ang="10800000">
                <a:pos x="wd2" y="hd2"/>
              </a:cxn>
              <a:cxn ang="16200000">
                <a:pos x="wd2" y="hd2"/>
              </a:cxn>
            </a:cxnLst>
            <a:rect l="0" t="0" r="r" b="b"/>
            <a:pathLst>
              <a:path w="21600" h="21600" extrusionOk="0">
                <a:moveTo>
                  <a:pt x="10" y="0"/>
                </a:moveTo>
                <a:lnTo>
                  <a:pt x="21600" y="13766"/>
                </a:lnTo>
                <a:lnTo>
                  <a:pt x="21600" y="21600"/>
                </a:lnTo>
                <a:lnTo>
                  <a:pt x="0" y="7903"/>
                </a:lnTo>
                <a:lnTo>
                  <a:pt x="10" y="0"/>
                </a:lnTo>
                <a:close/>
              </a:path>
            </a:pathLst>
          </a:custGeom>
          <a:solidFill>
            <a:schemeClr val="accent4">
              <a:lumMod val="50000"/>
            </a:schemeClr>
          </a:solidFill>
          <a:ln w="12700" cap="flat">
            <a:noFill/>
            <a:miter lim="400000"/>
          </a:ln>
          <a:effectLst/>
        </p:spPr>
        <p:txBody>
          <a:bodyPr wrap="square" lIns="26796" tIns="26796" rIns="26796" bIns="26796" numCol="1" anchor="ctr">
            <a:noAutofit/>
          </a:bodyPr>
          <a:lstStyle/>
          <a:p>
            <a:endParaRPr sz="1899" dirty="0">
              <a:latin typeface="Lato Light" panose="020F0502020204030203" pitchFamily="34" charset="0"/>
            </a:endParaRPr>
          </a:p>
        </p:txBody>
      </p:sp>
      <p:sp>
        <p:nvSpPr>
          <p:cNvPr id="37" name="Shape 19483">
            <a:extLst>
              <a:ext uri="{FF2B5EF4-FFF2-40B4-BE49-F238E27FC236}">
                <a16:creationId xmlns:a16="http://schemas.microsoft.com/office/drawing/2014/main" id="{DD55141F-FEE6-034C-A000-F87CDF785DA1}"/>
              </a:ext>
            </a:extLst>
          </p:cNvPr>
          <p:cNvSpPr/>
          <p:nvPr/>
        </p:nvSpPr>
        <p:spPr>
          <a:xfrm>
            <a:off x="5074849" y="3636187"/>
            <a:ext cx="1846944" cy="6383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928" y="64"/>
                </a:lnTo>
                <a:lnTo>
                  <a:pt x="21600" y="21600"/>
                </a:lnTo>
                <a:lnTo>
                  <a:pt x="5652" y="21600"/>
                </a:lnTo>
                <a:lnTo>
                  <a:pt x="0" y="0"/>
                </a:lnTo>
                <a:close/>
              </a:path>
            </a:pathLst>
          </a:custGeom>
          <a:solidFill>
            <a:schemeClr val="accent4"/>
          </a:solidFill>
          <a:ln w="12700" cap="flat">
            <a:noFill/>
            <a:miter lim="400000"/>
          </a:ln>
          <a:effectLst/>
        </p:spPr>
        <p:txBody>
          <a:bodyPr wrap="square" lIns="26796" tIns="26796" rIns="26796" bIns="26796" numCol="1" anchor="ctr">
            <a:noAutofit/>
          </a:bodyPr>
          <a:lstStyle/>
          <a:p>
            <a:endParaRPr sz="1899" dirty="0">
              <a:latin typeface="Lato Light" panose="020F0502020204030203" pitchFamily="34" charset="0"/>
            </a:endParaRPr>
          </a:p>
        </p:txBody>
      </p:sp>
      <p:sp>
        <p:nvSpPr>
          <p:cNvPr id="33" name="Shape 19485">
            <a:extLst>
              <a:ext uri="{FF2B5EF4-FFF2-40B4-BE49-F238E27FC236}">
                <a16:creationId xmlns:a16="http://schemas.microsoft.com/office/drawing/2014/main" id="{32760984-984E-204E-8AB0-CB92D98616EA}"/>
              </a:ext>
            </a:extLst>
          </p:cNvPr>
          <p:cNvSpPr/>
          <p:nvPr/>
        </p:nvSpPr>
        <p:spPr>
          <a:xfrm>
            <a:off x="5544258" y="2890716"/>
            <a:ext cx="507692" cy="507691"/>
          </a:xfrm>
          <a:prstGeom prst="ellipse">
            <a:avLst/>
          </a:prstGeom>
          <a:solidFill>
            <a:schemeClr val="accent4"/>
          </a:solidFill>
          <a:ln w="12700" cap="flat">
            <a:noFill/>
            <a:miter lim="400000"/>
          </a:ln>
          <a:effectLst/>
        </p:spPr>
        <p:txBody>
          <a:bodyPr wrap="square" lIns="0" tIns="0" rIns="0" bIns="0" numCol="1" anchor="t">
            <a:noAutofit/>
          </a:bodyPr>
          <a:lstStyle/>
          <a:p>
            <a:endParaRPr sz="1899" dirty="0">
              <a:latin typeface="Lato Light" panose="020F0502020204030203" pitchFamily="34" charset="0"/>
            </a:endParaRPr>
          </a:p>
        </p:txBody>
      </p:sp>
      <p:sp>
        <p:nvSpPr>
          <p:cNvPr id="28" name="Shape 19489">
            <a:extLst>
              <a:ext uri="{FF2B5EF4-FFF2-40B4-BE49-F238E27FC236}">
                <a16:creationId xmlns:a16="http://schemas.microsoft.com/office/drawing/2014/main" id="{32231665-8FFE-6F46-8B22-2D931915A1E2}"/>
              </a:ext>
            </a:extLst>
          </p:cNvPr>
          <p:cNvSpPr/>
          <p:nvPr/>
        </p:nvSpPr>
        <p:spPr>
          <a:xfrm>
            <a:off x="4200172" y="4632458"/>
            <a:ext cx="1363766" cy="364568"/>
          </a:xfrm>
          <a:prstGeom prst="rect">
            <a:avLst/>
          </a:prstGeom>
          <a:solidFill>
            <a:schemeClr val="accent3">
              <a:lumMod val="75000"/>
            </a:schemeClr>
          </a:solidFill>
          <a:ln w="12700" cap="flat">
            <a:noFill/>
            <a:miter lim="400000"/>
          </a:ln>
          <a:effectLst/>
        </p:spPr>
        <p:txBody>
          <a:bodyPr wrap="square" lIns="26796" tIns="26796" rIns="26796" bIns="26796" numCol="1" anchor="ctr">
            <a:noAutofit/>
          </a:bodyPr>
          <a:lstStyle/>
          <a:p>
            <a:endParaRPr sz="1899" dirty="0">
              <a:latin typeface="Lato Light" panose="020F0502020204030203" pitchFamily="34" charset="0"/>
            </a:endParaRPr>
          </a:p>
        </p:txBody>
      </p:sp>
      <p:sp>
        <p:nvSpPr>
          <p:cNvPr id="29" name="Shape 19490">
            <a:extLst>
              <a:ext uri="{FF2B5EF4-FFF2-40B4-BE49-F238E27FC236}">
                <a16:creationId xmlns:a16="http://schemas.microsoft.com/office/drawing/2014/main" id="{BCB9B0C1-420E-C04F-9D3A-EE612AFB8D84}"/>
              </a:ext>
            </a:extLst>
          </p:cNvPr>
          <p:cNvSpPr/>
          <p:nvPr/>
        </p:nvSpPr>
        <p:spPr>
          <a:xfrm>
            <a:off x="3715973" y="3993905"/>
            <a:ext cx="484200" cy="1003120"/>
          </a:xfrm>
          <a:custGeom>
            <a:avLst/>
            <a:gdLst/>
            <a:ahLst/>
            <a:cxnLst>
              <a:cxn ang="0">
                <a:pos x="wd2" y="hd2"/>
              </a:cxn>
              <a:cxn ang="5400000">
                <a:pos x="wd2" y="hd2"/>
              </a:cxn>
              <a:cxn ang="10800000">
                <a:pos x="wd2" y="hd2"/>
              </a:cxn>
              <a:cxn ang="16200000">
                <a:pos x="wd2" y="hd2"/>
              </a:cxn>
            </a:cxnLst>
            <a:rect l="0" t="0" r="r" b="b"/>
            <a:pathLst>
              <a:path w="21600" h="21600" extrusionOk="0">
                <a:moveTo>
                  <a:pt x="10" y="0"/>
                </a:moveTo>
                <a:lnTo>
                  <a:pt x="21600" y="13766"/>
                </a:lnTo>
                <a:lnTo>
                  <a:pt x="21600" y="21600"/>
                </a:lnTo>
                <a:lnTo>
                  <a:pt x="0" y="7903"/>
                </a:lnTo>
                <a:lnTo>
                  <a:pt x="10" y="0"/>
                </a:lnTo>
                <a:close/>
              </a:path>
            </a:pathLst>
          </a:custGeom>
          <a:solidFill>
            <a:schemeClr val="accent3">
              <a:lumMod val="50000"/>
            </a:schemeClr>
          </a:solidFill>
          <a:ln w="12700" cap="flat">
            <a:noFill/>
            <a:miter lim="400000"/>
          </a:ln>
          <a:effectLst/>
        </p:spPr>
        <p:txBody>
          <a:bodyPr wrap="square" lIns="0" tIns="0" rIns="0" bIns="0" numCol="1" anchor="t">
            <a:noAutofit/>
          </a:bodyPr>
          <a:lstStyle/>
          <a:p>
            <a:endParaRPr sz="1899" dirty="0">
              <a:latin typeface="Lato Light" panose="020F0502020204030203" pitchFamily="34" charset="0"/>
            </a:endParaRPr>
          </a:p>
        </p:txBody>
      </p:sp>
      <p:sp>
        <p:nvSpPr>
          <p:cNvPr id="30" name="Shape 19491">
            <a:extLst>
              <a:ext uri="{FF2B5EF4-FFF2-40B4-BE49-F238E27FC236}">
                <a16:creationId xmlns:a16="http://schemas.microsoft.com/office/drawing/2014/main" id="{530486A2-C424-5346-8432-5CA26595546A}"/>
              </a:ext>
            </a:extLst>
          </p:cNvPr>
          <p:cNvSpPr/>
          <p:nvPr/>
        </p:nvSpPr>
        <p:spPr>
          <a:xfrm>
            <a:off x="3716419" y="3996751"/>
            <a:ext cx="1846944" cy="638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928" y="64"/>
                </a:lnTo>
                <a:lnTo>
                  <a:pt x="21600" y="21600"/>
                </a:lnTo>
                <a:lnTo>
                  <a:pt x="5652" y="21600"/>
                </a:lnTo>
                <a:lnTo>
                  <a:pt x="0" y="0"/>
                </a:lnTo>
                <a:close/>
              </a:path>
            </a:pathLst>
          </a:custGeom>
          <a:solidFill>
            <a:schemeClr val="accent3"/>
          </a:solidFill>
          <a:ln w="12700" cap="flat">
            <a:noFill/>
            <a:miter lim="400000"/>
          </a:ln>
          <a:effectLst/>
        </p:spPr>
        <p:txBody>
          <a:bodyPr wrap="square" lIns="26796" tIns="26796" rIns="26796" bIns="26796" numCol="1" anchor="ctr">
            <a:noAutofit/>
          </a:bodyPr>
          <a:lstStyle/>
          <a:p>
            <a:endParaRPr sz="1899" dirty="0">
              <a:latin typeface="Lato Light" panose="020F0502020204030203" pitchFamily="34" charset="0"/>
            </a:endParaRPr>
          </a:p>
        </p:txBody>
      </p:sp>
      <p:sp>
        <p:nvSpPr>
          <p:cNvPr id="26" name="Shape 19493">
            <a:extLst>
              <a:ext uri="{FF2B5EF4-FFF2-40B4-BE49-F238E27FC236}">
                <a16:creationId xmlns:a16="http://schemas.microsoft.com/office/drawing/2014/main" id="{082716CF-BE1F-564C-9EEE-BFEE4130BCC8}"/>
              </a:ext>
            </a:extLst>
          </p:cNvPr>
          <p:cNvSpPr/>
          <p:nvPr/>
        </p:nvSpPr>
        <p:spPr>
          <a:xfrm>
            <a:off x="4163728" y="3261896"/>
            <a:ext cx="507692" cy="507691"/>
          </a:xfrm>
          <a:prstGeom prst="ellipse">
            <a:avLst/>
          </a:prstGeom>
          <a:solidFill>
            <a:schemeClr val="accent3"/>
          </a:solidFill>
          <a:ln w="12700" cap="flat">
            <a:noFill/>
            <a:miter lim="400000"/>
          </a:ln>
          <a:effectLst/>
        </p:spPr>
        <p:txBody>
          <a:bodyPr wrap="square" lIns="0" tIns="0" rIns="0" bIns="0" numCol="1" anchor="t">
            <a:noAutofit/>
          </a:bodyPr>
          <a:lstStyle/>
          <a:p>
            <a:endParaRPr sz="1899" dirty="0">
              <a:latin typeface="Lato Light" panose="020F0502020204030203" pitchFamily="34" charset="0"/>
            </a:endParaRPr>
          </a:p>
        </p:txBody>
      </p:sp>
      <p:sp>
        <p:nvSpPr>
          <p:cNvPr id="21" name="Shape 19497">
            <a:extLst>
              <a:ext uri="{FF2B5EF4-FFF2-40B4-BE49-F238E27FC236}">
                <a16:creationId xmlns:a16="http://schemas.microsoft.com/office/drawing/2014/main" id="{87086DDD-AAD4-284B-BC9C-B958B41CF7B1}"/>
              </a:ext>
            </a:extLst>
          </p:cNvPr>
          <p:cNvSpPr/>
          <p:nvPr/>
        </p:nvSpPr>
        <p:spPr>
          <a:xfrm>
            <a:off x="6921021" y="3911330"/>
            <a:ext cx="1363766" cy="364568"/>
          </a:xfrm>
          <a:prstGeom prst="rect">
            <a:avLst/>
          </a:prstGeom>
          <a:solidFill>
            <a:schemeClr val="accent5">
              <a:lumMod val="90000"/>
              <a:lumOff val="10000"/>
            </a:schemeClr>
          </a:solidFill>
          <a:ln w="12700" cap="flat">
            <a:noFill/>
            <a:miter lim="400000"/>
          </a:ln>
          <a:effectLst/>
        </p:spPr>
        <p:txBody>
          <a:bodyPr wrap="square" lIns="26796" tIns="26796" rIns="26796" bIns="26796" numCol="1" anchor="ctr">
            <a:noAutofit/>
          </a:bodyPr>
          <a:lstStyle/>
          <a:p>
            <a:endParaRPr sz="1899" dirty="0">
              <a:latin typeface="Lato Light" panose="020F0502020204030203" pitchFamily="34" charset="0"/>
            </a:endParaRPr>
          </a:p>
        </p:txBody>
      </p:sp>
      <p:sp>
        <p:nvSpPr>
          <p:cNvPr id="22" name="Shape 19498">
            <a:extLst>
              <a:ext uri="{FF2B5EF4-FFF2-40B4-BE49-F238E27FC236}">
                <a16:creationId xmlns:a16="http://schemas.microsoft.com/office/drawing/2014/main" id="{7C549870-4E2F-F34C-AEA2-C7CBE77B4485}"/>
              </a:ext>
            </a:extLst>
          </p:cNvPr>
          <p:cNvSpPr/>
          <p:nvPr/>
        </p:nvSpPr>
        <p:spPr>
          <a:xfrm>
            <a:off x="6428639" y="3272778"/>
            <a:ext cx="492384" cy="1003119"/>
          </a:xfrm>
          <a:custGeom>
            <a:avLst/>
            <a:gdLst/>
            <a:ahLst/>
            <a:cxnLst>
              <a:cxn ang="0">
                <a:pos x="wd2" y="hd2"/>
              </a:cxn>
              <a:cxn ang="5400000">
                <a:pos x="wd2" y="hd2"/>
              </a:cxn>
              <a:cxn ang="10800000">
                <a:pos x="wd2" y="hd2"/>
              </a:cxn>
              <a:cxn ang="16200000">
                <a:pos x="wd2" y="hd2"/>
              </a:cxn>
            </a:cxnLst>
            <a:rect l="0" t="0" r="r" b="b"/>
            <a:pathLst>
              <a:path w="21600" h="21600" extrusionOk="0">
                <a:moveTo>
                  <a:pt x="369" y="0"/>
                </a:moveTo>
                <a:lnTo>
                  <a:pt x="21600" y="13766"/>
                </a:lnTo>
                <a:lnTo>
                  <a:pt x="21600" y="21600"/>
                </a:lnTo>
                <a:lnTo>
                  <a:pt x="0" y="7903"/>
                </a:lnTo>
                <a:lnTo>
                  <a:pt x="369" y="0"/>
                </a:lnTo>
                <a:close/>
              </a:path>
            </a:pathLst>
          </a:custGeom>
          <a:solidFill>
            <a:schemeClr val="accent5"/>
          </a:solidFill>
          <a:ln w="12700" cap="flat">
            <a:noFill/>
            <a:miter lim="400000"/>
          </a:ln>
          <a:effectLst/>
        </p:spPr>
        <p:txBody>
          <a:bodyPr wrap="square" lIns="26796" tIns="26796" rIns="26796" bIns="26796" numCol="1" anchor="ctr">
            <a:noAutofit/>
          </a:bodyPr>
          <a:lstStyle/>
          <a:p>
            <a:endParaRPr sz="1899" dirty="0">
              <a:latin typeface="Lato Light" panose="020F0502020204030203" pitchFamily="34" charset="0"/>
            </a:endParaRPr>
          </a:p>
        </p:txBody>
      </p:sp>
      <p:sp>
        <p:nvSpPr>
          <p:cNvPr id="23" name="Shape 19499">
            <a:extLst>
              <a:ext uri="{FF2B5EF4-FFF2-40B4-BE49-F238E27FC236}">
                <a16:creationId xmlns:a16="http://schemas.microsoft.com/office/drawing/2014/main" id="{95D71E7D-3432-C44A-9A75-A88F4575F428}"/>
              </a:ext>
            </a:extLst>
          </p:cNvPr>
          <p:cNvSpPr/>
          <p:nvPr/>
        </p:nvSpPr>
        <p:spPr>
          <a:xfrm>
            <a:off x="6437269" y="3275624"/>
            <a:ext cx="1846943" cy="6383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928" y="64"/>
                </a:lnTo>
                <a:lnTo>
                  <a:pt x="21600" y="21600"/>
                </a:lnTo>
                <a:lnTo>
                  <a:pt x="5652" y="21600"/>
                </a:lnTo>
                <a:lnTo>
                  <a:pt x="0" y="0"/>
                </a:lnTo>
                <a:close/>
              </a:path>
            </a:pathLst>
          </a:custGeom>
          <a:solidFill>
            <a:schemeClr val="accent5">
              <a:lumMod val="75000"/>
              <a:lumOff val="25000"/>
            </a:schemeClr>
          </a:solidFill>
          <a:ln w="12700" cap="flat">
            <a:noFill/>
            <a:miter lim="400000"/>
          </a:ln>
          <a:effectLst/>
        </p:spPr>
        <p:txBody>
          <a:bodyPr wrap="square" lIns="26796" tIns="26796" rIns="26796" bIns="26796" numCol="1" anchor="ctr">
            <a:noAutofit/>
          </a:bodyPr>
          <a:lstStyle/>
          <a:p>
            <a:endParaRPr sz="1899" dirty="0">
              <a:latin typeface="Lato Light" panose="020F0502020204030203" pitchFamily="34" charset="0"/>
            </a:endParaRPr>
          </a:p>
        </p:txBody>
      </p:sp>
      <p:sp>
        <p:nvSpPr>
          <p:cNvPr id="19" name="Shape 19501">
            <a:extLst>
              <a:ext uri="{FF2B5EF4-FFF2-40B4-BE49-F238E27FC236}">
                <a16:creationId xmlns:a16="http://schemas.microsoft.com/office/drawing/2014/main" id="{BACD8AA5-DB7F-F042-AB55-E073A8A1C1C8}"/>
              </a:ext>
            </a:extLst>
          </p:cNvPr>
          <p:cNvSpPr/>
          <p:nvPr/>
        </p:nvSpPr>
        <p:spPr>
          <a:xfrm>
            <a:off x="6922366" y="2534865"/>
            <a:ext cx="512539" cy="512539"/>
          </a:xfrm>
          <a:prstGeom prst="ellipse">
            <a:avLst/>
          </a:prstGeom>
          <a:solidFill>
            <a:schemeClr val="accent5">
              <a:lumMod val="75000"/>
              <a:lumOff val="25000"/>
            </a:schemeClr>
          </a:solidFill>
          <a:ln w="12700" cap="flat">
            <a:noFill/>
            <a:miter lim="400000"/>
          </a:ln>
          <a:effectLst/>
        </p:spPr>
        <p:txBody>
          <a:bodyPr wrap="square" lIns="0" tIns="0" rIns="0" bIns="0" numCol="1" anchor="t">
            <a:noAutofit/>
          </a:bodyPr>
          <a:lstStyle/>
          <a:p>
            <a:endParaRPr sz="1899" dirty="0">
              <a:latin typeface="Lato Light" panose="020F0502020204030203" pitchFamily="34" charset="0"/>
            </a:endParaRPr>
          </a:p>
        </p:txBody>
      </p:sp>
      <p:sp>
        <p:nvSpPr>
          <p:cNvPr id="14" name="Shape 19505">
            <a:extLst>
              <a:ext uri="{FF2B5EF4-FFF2-40B4-BE49-F238E27FC236}">
                <a16:creationId xmlns:a16="http://schemas.microsoft.com/office/drawing/2014/main" id="{3BEDEC9C-5E80-0544-B30B-B41E84F1BA6F}"/>
              </a:ext>
            </a:extLst>
          </p:cNvPr>
          <p:cNvSpPr/>
          <p:nvPr/>
        </p:nvSpPr>
        <p:spPr>
          <a:xfrm>
            <a:off x="1481879" y="5351027"/>
            <a:ext cx="1363766" cy="364568"/>
          </a:xfrm>
          <a:prstGeom prst="rect">
            <a:avLst/>
          </a:prstGeom>
          <a:solidFill>
            <a:schemeClr val="accent1">
              <a:lumMod val="75000"/>
            </a:schemeClr>
          </a:solidFill>
          <a:ln w="12700" cap="flat">
            <a:noFill/>
            <a:miter lim="400000"/>
          </a:ln>
          <a:effectLst/>
        </p:spPr>
        <p:txBody>
          <a:bodyPr wrap="square" lIns="26796" tIns="26796" rIns="26796" bIns="26796" numCol="1" anchor="ctr">
            <a:noAutofit/>
          </a:bodyPr>
          <a:lstStyle/>
          <a:p>
            <a:endParaRPr sz="1899" dirty="0">
              <a:latin typeface="Lato Light" panose="020F0502020204030203" pitchFamily="34" charset="0"/>
            </a:endParaRPr>
          </a:p>
        </p:txBody>
      </p:sp>
      <p:sp>
        <p:nvSpPr>
          <p:cNvPr id="15" name="Shape 19506">
            <a:extLst>
              <a:ext uri="{FF2B5EF4-FFF2-40B4-BE49-F238E27FC236}">
                <a16:creationId xmlns:a16="http://schemas.microsoft.com/office/drawing/2014/main" id="{C5E84324-FAA3-314E-8B42-6DB5EC037942}"/>
              </a:ext>
            </a:extLst>
          </p:cNvPr>
          <p:cNvSpPr/>
          <p:nvPr/>
        </p:nvSpPr>
        <p:spPr>
          <a:xfrm>
            <a:off x="997680" y="4712475"/>
            <a:ext cx="484200" cy="1003120"/>
          </a:xfrm>
          <a:custGeom>
            <a:avLst/>
            <a:gdLst/>
            <a:ahLst/>
            <a:cxnLst>
              <a:cxn ang="0">
                <a:pos x="wd2" y="hd2"/>
              </a:cxn>
              <a:cxn ang="5400000">
                <a:pos x="wd2" y="hd2"/>
              </a:cxn>
              <a:cxn ang="10800000">
                <a:pos x="wd2" y="hd2"/>
              </a:cxn>
              <a:cxn ang="16200000">
                <a:pos x="wd2" y="hd2"/>
              </a:cxn>
            </a:cxnLst>
            <a:rect l="0" t="0" r="r" b="b"/>
            <a:pathLst>
              <a:path w="21600" h="21600" extrusionOk="0">
                <a:moveTo>
                  <a:pt x="10" y="0"/>
                </a:moveTo>
                <a:lnTo>
                  <a:pt x="21600" y="13766"/>
                </a:lnTo>
                <a:lnTo>
                  <a:pt x="21600" y="21600"/>
                </a:lnTo>
                <a:lnTo>
                  <a:pt x="0" y="7903"/>
                </a:lnTo>
                <a:lnTo>
                  <a:pt x="10" y="0"/>
                </a:lnTo>
                <a:close/>
              </a:path>
            </a:pathLst>
          </a:custGeom>
          <a:solidFill>
            <a:schemeClr val="accent1">
              <a:lumMod val="50000"/>
            </a:schemeClr>
          </a:solidFill>
          <a:ln w="12700" cap="flat">
            <a:noFill/>
            <a:miter lim="400000"/>
          </a:ln>
          <a:effectLst/>
        </p:spPr>
        <p:txBody>
          <a:bodyPr wrap="square" lIns="26796" tIns="26796" rIns="26796" bIns="26796" numCol="1" anchor="ctr">
            <a:noAutofit/>
          </a:bodyPr>
          <a:lstStyle/>
          <a:p>
            <a:endParaRPr sz="1899" dirty="0">
              <a:latin typeface="Lato Light" panose="020F0502020204030203" pitchFamily="34" charset="0"/>
            </a:endParaRPr>
          </a:p>
        </p:txBody>
      </p:sp>
      <p:sp>
        <p:nvSpPr>
          <p:cNvPr id="16" name="Shape 19507">
            <a:extLst>
              <a:ext uri="{FF2B5EF4-FFF2-40B4-BE49-F238E27FC236}">
                <a16:creationId xmlns:a16="http://schemas.microsoft.com/office/drawing/2014/main" id="{DBC951A1-9DD6-3546-B221-FE6146CD0C35}"/>
              </a:ext>
            </a:extLst>
          </p:cNvPr>
          <p:cNvSpPr/>
          <p:nvPr/>
        </p:nvSpPr>
        <p:spPr>
          <a:xfrm>
            <a:off x="998126" y="4715321"/>
            <a:ext cx="1846943" cy="638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928" y="64"/>
                </a:lnTo>
                <a:lnTo>
                  <a:pt x="21600" y="21600"/>
                </a:lnTo>
                <a:lnTo>
                  <a:pt x="5652" y="21600"/>
                </a:lnTo>
                <a:lnTo>
                  <a:pt x="0" y="0"/>
                </a:lnTo>
                <a:close/>
              </a:path>
            </a:pathLst>
          </a:custGeom>
          <a:solidFill>
            <a:schemeClr val="accent1"/>
          </a:solidFill>
          <a:ln w="12700" cap="flat">
            <a:noFill/>
            <a:miter lim="400000"/>
          </a:ln>
          <a:effectLst/>
        </p:spPr>
        <p:txBody>
          <a:bodyPr wrap="square" lIns="26796" tIns="26796" rIns="26796" bIns="26796" numCol="1" anchor="ctr">
            <a:noAutofit/>
          </a:bodyPr>
          <a:lstStyle/>
          <a:p>
            <a:endParaRPr sz="1899" dirty="0">
              <a:latin typeface="Lato Light" panose="020F0502020204030203" pitchFamily="34" charset="0"/>
            </a:endParaRPr>
          </a:p>
        </p:txBody>
      </p:sp>
      <p:sp>
        <p:nvSpPr>
          <p:cNvPr id="12" name="Shape 19509">
            <a:extLst>
              <a:ext uri="{FF2B5EF4-FFF2-40B4-BE49-F238E27FC236}">
                <a16:creationId xmlns:a16="http://schemas.microsoft.com/office/drawing/2014/main" id="{D6E6D703-0432-9740-8E6A-C2D8161D414E}"/>
              </a:ext>
            </a:extLst>
          </p:cNvPr>
          <p:cNvSpPr/>
          <p:nvPr/>
        </p:nvSpPr>
        <p:spPr>
          <a:xfrm>
            <a:off x="1402669" y="3986511"/>
            <a:ext cx="507683" cy="507676"/>
          </a:xfrm>
          <a:prstGeom prst="ellipse">
            <a:avLst/>
          </a:prstGeom>
          <a:solidFill>
            <a:schemeClr val="accent1"/>
          </a:solidFill>
          <a:ln w="12700" cap="flat">
            <a:noFill/>
            <a:miter lim="400000"/>
          </a:ln>
          <a:effectLst/>
        </p:spPr>
        <p:txBody>
          <a:bodyPr wrap="square" lIns="26796" tIns="26796" rIns="26796" bIns="26796" numCol="1" anchor="ctr">
            <a:noAutofit/>
          </a:bodyPr>
          <a:lstStyle/>
          <a:p>
            <a:pPr>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83" dirty="0">
              <a:latin typeface="Lato Light" panose="020F0502020204030203" pitchFamily="34" charset="0"/>
              <a:ea typeface="Lato Light" panose="020F0502020204030203" pitchFamily="34" charset="0"/>
              <a:cs typeface="Lato Light" panose="020F0502020204030203" pitchFamily="34" charset="0"/>
            </a:endParaRPr>
          </a:p>
        </p:txBody>
      </p:sp>
      <p:sp>
        <p:nvSpPr>
          <p:cNvPr id="58" name="Freeform 57">
            <a:extLst>
              <a:ext uri="{FF2B5EF4-FFF2-40B4-BE49-F238E27FC236}">
                <a16:creationId xmlns:a16="http://schemas.microsoft.com/office/drawing/2014/main" id="{A2A47AF3-4FA0-CC4D-9100-921F332D6F75}"/>
              </a:ext>
            </a:extLst>
          </p:cNvPr>
          <p:cNvSpPr>
            <a:spLocks noChangeArrowheads="1"/>
          </p:cNvSpPr>
          <p:nvPr/>
        </p:nvSpPr>
        <p:spPr bwMode="auto">
          <a:xfrm>
            <a:off x="1525414" y="4119629"/>
            <a:ext cx="257817" cy="241441"/>
          </a:xfrm>
          <a:custGeom>
            <a:avLst/>
            <a:gdLst>
              <a:gd name="connsiteX0" fmla="*/ 28575 w 899753"/>
              <a:gd name="connsiteY0" fmla="*/ 444500 h 842603"/>
              <a:gd name="connsiteX1" fmla="*/ 65686 w 899753"/>
              <a:gd name="connsiteY1" fmla="*/ 449899 h 842603"/>
              <a:gd name="connsiteX2" fmla="*/ 366179 w 899753"/>
              <a:gd name="connsiteY2" fmla="*/ 475816 h 842603"/>
              <a:gd name="connsiteX3" fmla="*/ 366179 w 899753"/>
              <a:gd name="connsiteY3" fmla="*/ 533047 h 842603"/>
              <a:gd name="connsiteX4" fmla="*/ 535161 w 899753"/>
              <a:gd name="connsiteY4" fmla="*/ 533047 h 842603"/>
              <a:gd name="connsiteX5" fmla="*/ 535161 w 899753"/>
              <a:gd name="connsiteY5" fmla="*/ 475816 h 842603"/>
              <a:gd name="connsiteX6" fmla="*/ 835293 w 899753"/>
              <a:gd name="connsiteY6" fmla="*/ 449899 h 842603"/>
              <a:gd name="connsiteX7" fmla="*/ 872765 w 899753"/>
              <a:gd name="connsiteY7" fmla="*/ 444500 h 842603"/>
              <a:gd name="connsiteX8" fmla="*/ 872765 w 899753"/>
              <a:gd name="connsiteY8" fmla="*/ 769894 h 842603"/>
              <a:gd name="connsiteX9" fmla="*/ 799984 w 899753"/>
              <a:gd name="connsiteY9" fmla="*/ 842603 h 842603"/>
              <a:gd name="connsiteX10" fmla="*/ 101356 w 899753"/>
              <a:gd name="connsiteY10" fmla="*/ 842603 h 842603"/>
              <a:gd name="connsiteX11" fmla="*/ 28575 w 899753"/>
              <a:gd name="connsiteY11" fmla="*/ 769894 h 842603"/>
              <a:gd name="connsiteX12" fmla="*/ 348884 w 899753"/>
              <a:gd name="connsiteY12" fmla="*/ 56606 h 842603"/>
              <a:gd name="connsiteX13" fmla="*/ 337362 w 899753"/>
              <a:gd name="connsiteY13" fmla="*/ 68144 h 842603"/>
              <a:gd name="connsiteX14" fmla="*/ 337362 w 899753"/>
              <a:gd name="connsiteY14" fmla="*/ 112852 h 842603"/>
              <a:gd name="connsiteX15" fmla="*/ 562391 w 899753"/>
              <a:gd name="connsiteY15" fmla="*/ 112852 h 842603"/>
              <a:gd name="connsiteX16" fmla="*/ 562391 w 899753"/>
              <a:gd name="connsiteY16" fmla="*/ 68144 h 842603"/>
              <a:gd name="connsiteX17" fmla="*/ 550869 w 899753"/>
              <a:gd name="connsiteY17" fmla="*/ 56606 h 842603"/>
              <a:gd name="connsiteX18" fmla="*/ 325841 w 899753"/>
              <a:gd name="connsiteY18" fmla="*/ 0 h 842603"/>
              <a:gd name="connsiteX19" fmla="*/ 573912 w 899753"/>
              <a:gd name="connsiteY19" fmla="*/ 0 h 842603"/>
              <a:gd name="connsiteX20" fmla="*/ 618558 w 899753"/>
              <a:gd name="connsiteY20" fmla="*/ 44708 h 842603"/>
              <a:gd name="connsiteX21" fmla="*/ 618558 w 899753"/>
              <a:gd name="connsiteY21" fmla="*/ 112852 h 842603"/>
              <a:gd name="connsiteX22" fmla="*/ 855108 w 899753"/>
              <a:gd name="connsiteY22" fmla="*/ 112852 h 842603"/>
              <a:gd name="connsiteX23" fmla="*/ 899753 w 899753"/>
              <a:gd name="connsiteY23" fmla="*/ 157561 h 842603"/>
              <a:gd name="connsiteX24" fmla="*/ 899753 w 899753"/>
              <a:gd name="connsiteY24" fmla="*/ 390837 h 842603"/>
              <a:gd name="connsiteX25" fmla="*/ 816943 w 899753"/>
              <a:gd name="connsiteY25" fmla="*/ 402014 h 842603"/>
              <a:gd name="connsiteX26" fmla="*/ 534307 w 899753"/>
              <a:gd name="connsiteY26" fmla="*/ 425089 h 842603"/>
              <a:gd name="connsiteX27" fmla="*/ 534307 w 899753"/>
              <a:gd name="connsiteY27" fmla="*/ 366320 h 842603"/>
              <a:gd name="connsiteX28" fmla="*/ 365446 w 899753"/>
              <a:gd name="connsiteY28" fmla="*/ 366320 h 842603"/>
              <a:gd name="connsiteX29" fmla="*/ 365446 w 899753"/>
              <a:gd name="connsiteY29" fmla="*/ 425089 h 842603"/>
              <a:gd name="connsiteX30" fmla="*/ 83171 w 899753"/>
              <a:gd name="connsiteY30" fmla="*/ 402014 h 842603"/>
              <a:gd name="connsiteX31" fmla="*/ 0 w 899753"/>
              <a:gd name="connsiteY31" fmla="*/ 390837 h 842603"/>
              <a:gd name="connsiteX32" fmla="*/ 0 w 899753"/>
              <a:gd name="connsiteY32" fmla="*/ 157561 h 842603"/>
              <a:gd name="connsiteX33" fmla="*/ 44646 w 899753"/>
              <a:gd name="connsiteY33" fmla="*/ 112852 h 842603"/>
              <a:gd name="connsiteX34" fmla="*/ 281195 w 899753"/>
              <a:gd name="connsiteY34" fmla="*/ 112852 h 842603"/>
              <a:gd name="connsiteX35" fmla="*/ 281195 w 899753"/>
              <a:gd name="connsiteY35" fmla="*/ 44708 h 8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99753" h="842603">
                <a:moveTo>
                  <a:pt x="28575" y="444500"/>
                </a:moveTo>
                <a:lnTo>
                  <a:pt x="65686" y="449899"/>
                </a:lnTo>
                <a:cubicBezTo>
                  <a:pt x="165490" y="463937"/>
                  <a:pt x="265654" y="472576"/>
                  <a:pt x="366179" y="475816"/>
                </a:cubicBezTo>
                <a:lnTo>
                  <a:pt x="366179" y="533047"/>
                </a:lnTo>
                <a:lnTo>
                  <a:pt x="535161" y="533047"/>
                </a:lnTo>
                <a:lnTo>
                  <a:pt x="535161" y="475816"/>
                </a:lnTo>
                <a:cubicBezTo>
                  <a:pt x="635325" y="472576"/>
                  <a:pt x="735850" y="463937"/>
                  <a:pt x="835293" y="449899"/>
                </a:cubicBezTo>
                <a:lnTo>
                  <a:pt x="872765" y="444500"/>
                </a:lnTo>
                <a:lnTo>
                  <a:pt x="872765" y="769894"/>
                </a:lnTo>
                <a:lnTo>
                  <a:pt x="799984" y="842603"/>
                </a:lnTo>
                <a:lnTo>
                  <a:pt x="101356" y="842603"/>
                </a:lnTo>
                <a:lnTo>
                  <a:pt x="28575" y="769894"/>
                </a:lnTo>
                <a:close/>
                <a:moveTo>
                  <a:pt x="348884" y="56606"/>
                </a:moveTo>
                <a:lnTo>
                  <a:pt x="337362" y="68144"/>
                </a:lnTo>
                <a:lnTo>
                  <a:pt x="337362" y="112852"/>
                </a:lnTo>
                <a:lnTo>
                  <a:pt x="562391" y="112852"/>
                </a:lnTo>
                <a:lnTo>
                  <a:pt x="562391" y="68144"/>
                </a:lnTo>
                <a:lnTo>
                  <a:pt x="550869" y="56606"/>
                </a:lnTo>
                <a:close/>
                <a:moveTo>
                  <a:pt x="325841" y="0"/>
                </a:moveTo>
                <a:lnTo>
                  <a:pt x="573912" y="0"/>
                </a:lnTo>
                <a:lnTo>
                  <a:pt x="618558" y="44708"/>
                </a:lnTo>
                <a:lnTo>
                  <a:pt x="618558" y="112852"/>
                </a:lnTo>
                <a:lnTo>
                  <a:pt x="855108" y="112852"/>
                </a:lnTo>
                <a:lnTo>
                  <a:pt x="899753" y="157561"/>
                </a:lnTo>
                <a:lnTo>
                  <a:pt x="899753" y="390837"/>
                </a:lnTo>
                <a:lnTo>
                  <a:pt x="816943" y="402014"/>
                </a:lnTo>
                <a:cubicBezTo>
                  <a:pt x="722971" y="414633"/>
                  <a:pt x="628639" y="422205"/>
                  <a:pt x="534307" y="425089"/>
                </a:cubicBezTo>
                <a:lnTo>
                  <a:pt x="534307" y="366320"/>
                </a:lnTo>
                <a:lnTo>
                  <a:pt x="365446" y="366320"/>
                </a:lnTo>
                <a:lnTo>
                  <a:pt x="365446" y="425089"/>
                </a:lnTo>
                <a:cubicBezTo>
                  <a:pt x="271114" y="422205"/>
                  <a:pt x="176782" y="414633"/>
                  <a:pt x="83171" y="402014"/>
                </a:cubicBezTo>
                <a:lnTo>
                  <a:pt x="0" y="390837"/>
                </a:lnTo>
                <a:lnTo>
                  <a:pt x="0" y="157561"/>
                </a:lnTo>
                <a:lnTo>
                  <a:pt x="44646" y="112852"/>
                </a:lnTo>
                <a:lnTo>
                  <a:pt x="281195" y="112852"/>
                </a:lnTo>
                <a:lnTo>
                  <a:pt x="281195" y="44708"/>
                </a:lnTo>
                <a:close/>
              </a:path>
            </a:pathLst>
          </a:custGeom>
          <a:solidFill>
            <a:schemeClr val="bg1"/>
          </a:solidFill>
          <a:ln>
            <a:noFill/>
          </a:ln>
          <a:effectLst/>
        </p:spPr>
        <p:txBody>
          <a:bodyPr wrap="square" anchor="ctr">
            <a:noAutofit/>
          </a:bodyPr>
          <a:lstStyle/>
          <a:p>
            <a:endParaRPr lang="en-US" sz="675" dirty="0">
              <a:latin typeface="Lato Light" panose="020F0502020204030203" pitchFamily="34" charset="0"/>
            </a:endParaRPr>
          </a:p>
        </p:txBody>
      </p:sp>
      <p:sp>
        <p:nvSpPr>
          <p:cNvPr id="59" name="Freeform 58">
            <a:extLst>
              <a:ext uri="{FF2B5EF4-FFF2-40B4-BE49-F238E27FC236}">
                <a16:creationId xmlns:a16="http://schemas.microsoft.com/office/drawing/2014/main" id="{954BD215-3A54-AE41-A80F-5038A62EB15B}"/>
              </a:ext>
            </a:extLst>
          </p:cNvPr>
          <p:cNvSpPr>
            <a:spLocks noChangeArrowheads="1"/>
          </p:cNvSpPr>
          <p:nvPr/>
        </p:nvSpPr>
        <p:spPr bwMode="auto">
          <a:xfrm>
            <a:off x="4304814" y="3386605"/>
            <a:ext cx="225519" cy="258271"/>
          </a:xfrm>
          <a:custGeom>
            <a:avLst/>
            <a:gdLst>
              <a:gd name="connsiteX0" fmla="*/ 365630 w 787040"/>
              <a:gd name="connsiteY0" fmla="*/ 366455 h 901340"/>
              <a:gd name="connsiteX1" fmla="*/ 365630 w 787040"/>
              <a:gd name="connsiteY1" fmla="*/ 394569 h 901340"/>
              <a:gd name="connsiteX2" fmla="*/ 365630 w 787040"/>
              <a:gd name="connsiteY2" fmla="*/ 422683 h 901340"/>
              <a:gd name="connsiteX3" fmla="*/ 281060 w 787040"/>
              <a:gd name="connsiteY3" fmla="*/ 507025 h 901340"/>
              <a:gd name="connsiteX4" fmla="*/ 365630 w 787040"/>
              <a:gd name="connsiteY4" fmla="*/ 591727 h 901340"/>
              <a:gd name="connsiteX5" fmla="*/ 421770 w 787040"/>
              <a:gd name="connsiteY5" fmla="*/ 591727 h 901340"/>
              <a:gd name="connsiteX6" fmla="*/ 449840 w 787040"/>
              <a:gd name="connsiteY6" fmla="*/ 619841 h 901340"/>
              <a:gd name="connsiteX7" fmla="*/ 421770 w 787040"/>
              <a:gd name="connsiteY7" fmla="*/ 647955 h 901340"/>
              <a:gd name="connsiteX8" fmla="*/ 365630 w 787040"/>
              <a:gd name="connsiteY8" fmla="*/ 647955 h 901340"/>
              <a:gd name="connsiteX9" fmla="*/ 337560 w 787040"/>
              <a:gd name="connsiteY9" fmla="*/ 647955 h 901340"/>
              <a:gd name="connsiteX10" fmla="*/ 309490 w 787040"/>
              <a:gd name="connsiteY10" fmla="*/ 647955 h 901340"/>
              <a:gd name="connsiteX11" fmla="*/ 309490 w 787040"/>
              <a:gd name="connsiteY11" fmla="*/ 704182 h 901340"/>
              <a:gd name="connsiteX12" fmla="*/ 337560 w 787040"/>
              <a:gd name="connsiteY12" fmla="*/ 704182 h 901340"/>
              <a:gd name="connsiteX13" fmla="*/ 365630 w 787040"/>
              <a:gd name="connsiteY13" fmla="*/ 704182 h 901340"/>
              <a:gd name="connsiteX14" fmla="*/ 365630 w 787040"/>
              <a:gd name="connsiteY14" fmla="*/ 732296 h 901340"/>
              <a:gd name="connsiteX15" fmla="*/ 365630 w 787040"/>
              <a:gd name="connsiteY15" fmla="*/ 760410 h 901340"/>
              <a:gd name="connsiteX16" fmla="*/ 421770 w 787040"/>
              <a:gd name="connsiteY16" fmla="*/ 760410 h 901340"/>
              <a:gd name="connsiteX17" fmla="*/ 421770 w 787040"/>
              <a:gd name="connsiteY17" fmla="*/ 732296 h 901340"/>
              <a:gd name="connsiteX18" fmla="*/ 421770 w 787040"/>
              <a:gd name="connsiteY18" fmla="*/ 704182 h 901340"/>
              <a:gd name="connsiteX19" fmla="*/ 505980 w 787040"/>
              <a:gd name="connsiteY19" fmla="*/ 619841 h 901340"/>
              <a:gd name="connsiteX20" fmla="*/ 421770 w 787040"/>
              <a:gd name="connsiteY20" fmla="*/ 535139 h 901340"/>
              <a:gd name="connsiteX21" fmla="*/ 365630 w 787040"/>
              <a:gd name="connsiteY21" fmla="*/ 535139 h 901340"/>
              <a:gd name="connsiteX22" fmla="*/ 337560 w 787040"/>
              <a:gd name="connsiteY22" fmla="*/ 507025 h 901340"/>
              <a:gd name="connsiteX23" fmla="*/ 365630 w 787040"/>
              <a:gd name="connsiteY23" fmla="*/ 478911 h 901340"/>
              <a:gd name="connsiteX24" fmla="*/ 421770 w 787040"/>
              <a:gd name="connsiteY24" fmla="*/ 478911 h 901340"/>
              <a:gd name="connsiteX25" fmla="*/ 449840 w 787040"/>
              <a:gd name="connsiteY25" fmla="*/ 478911 h 901340"/>
              <a:gd name="connsiteX26" fmla="*/ 477910 w 787040"/>
              <a:gd name="connsiteY26" fmla="*/ 478911 h 901340"/>
              <a:gd name="connsiteX27" fmla="*/ 477910 w 787040"/>
              <a:gd name="connsiteY27" fmla="*/ 422683 h 901340"/>
              <a:gd name="connsiteX28" fmla="*/ 449840 w 787040"/>
              <a:gd name="connsiteY28" fmla="*/ 422683 h 901340"/>
              <a:gd name="connsiteX29" fmla="*/ 421770 w 787040"/>
              <a:gd name="connsiteY29" fmla="*/ 422683 h 901340"/>
              <a:gd name="connsiteX30" fmla="*/ 421770 w 787040"/>
              <a:gd name="connsiteY30" fmla="*/ 394569 h 901340"/>
              <a:gd name="connsiteX31" fmla="*/ 421770 w 787040"/>
              <a:gd name="connsiteY31" fmla="*/ 366455 h 901340"/>
              <a:gd name="connsiteX32" fmla="*/ 270624 w 787040"/>
              <a:gd name="connsiteY32" fmla="*/ 254000 h 901340"/>
              <a:gd name="connsiteX33" fmla="*/ 516776 w 787040"/>
              <a:gd name="connsiteY33" fmla="*/ 254000 h 901340"/>
              <a:gd name="connsiteX34" fmla="*/ 645970 w 787040"/>
              <a:gd name="connsiteY34" fmla="*/ 368618 h 901340"/>
              <a:gd name="connsiteX35" fmla="*/ 787040 w 787040"/>
              <a:gd name="connsiteY35" fmla="*/ 684358 h 901340"/>
              <a:gd name="connsiteX36" fmla="*/ 787040 w 787040"/>
              <a:gd name="connsiteY36" fmla="*/ 856646 h 901340"/>
              <a:gd name="connsiteX37" fmla="*/ 742776 w 787040"/>
              <a:gd name="connsiteY37" fmla="*/ 901340 h 901340"/>
              <a:gd name="connsiteX38" fmla="*/ 44624 w 787040"/>
              <a:gd name="connsiteY38" fmla="*/ 901340 h 901340"/>
              <a:gd name="connsiteX39" fmla="*/ 0 w 787040"/>
              <a:gd name="connsiteY39" fmla="*/ 856646 h 901340"/>
              <a:gd name="connsiteX40" fmla="*/ 0 w 787040"/>
              <a:gd name="connsiteY40" fmla="*/ 684358 h 901340"/>
              <a:gd name="connsiteX41" fmla="*/ 141790 w 787040"/>
              <a:gd name="connsiteY41" fmla="*/ 368618 h 901340"/>
              <a:gd name="connsiteX42" fmla="*/ 196850 w 787040"/>
              <a:gd name="connsiteY42" fmla="*/ 0 h 901340"/>
              <a:gd name="connsiteX43" fmla="*/ 590191 w 787040"/>
              <a:gd name="connsiteY43" fmla="*/ 0 h 901340"/>
              <a:gd name="connsiteX44" fmla="*/ 590191 w 787040"/>
              <a:gd name="connsiteY44" fmla="*/ 28019 h 901340"/>
              <a:gd name="connsiteX45" fmla="*/ 554236 w 787040"/>
              <a:gd name="connsiteY45" fmla="*/ 146201 h 901340"/>
              <a:gd name="connsiteX46" fmla="*/ 520799 w 787040"/>
              <a:gd name="connsiteY46" fmla="*/ 196491 h 901340"/>
              <a:gd name="connsiteX47" fmla="*/ 266242 w 787040"/>
              <a:gd name="connsiteY47" fmla="*/ 196491 h 901340"/>
              <a:gd name="connsiteX48" fmla="*/ 232804 w 787040"/>
              <a:gd name="connsiteY48" fmla="*/ 146201 h 901340"/>
              <a:gd name="connsiteX49" fmla="*/ 196850 w 787040"/>
              <a:gd name="connsiteY49" fmla="*/ 28019 h 90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7040" h="901340">
                <a:moveTo>
                  <a:pt x="365630" y="366455"/>
                </a:moveTo>
                <a:lnTo>
                  <a:pt x="365630" y="394569"/>
                </a:lnTo>
                <a:lnTo>
                  <a:pt x="365630" y="422683"/>
                </a:lnTo>
                <a:cubicBezTo>
                  <a:pt x="319207" y="422683"/>
                  <a:pt x="281060" y="460529"/>
                  <a:pt x="281060" y="507025"/>
                </a:cubicBezTo>
                <a:cubicBezTo>
                  <a:pt x="281060" y="553881"/>
                  <a:pt x="319207" y="591727"/>
                  <a:pt x="365630" y="591727"/>
                </a:cubicBezTo>
                <a:lnTo>
                  <a:pt x="421770" y="591727"/>
                </a:lnTo>
                <a:cubicBezTo>
                  <a:pt x="437245" y="591727"/>
                  <a:pt x="449840" y="604342"/>
                  <a:pt x="449840" y="619841"/>
                </a:cubicBezTo>
                <a:cubicBezTo>
                  <a:pt x="449840" y="635339"/>
                  <a:pt x="437245" y="647955"/>
                  <a:pt x="421770" y="647955"/>
                </a:cubicBezTo>
                <a:lnTo>
                  <a:pt x="365630" y="647955"/>
                </a:lnTo>
                <a:lnTo>
                  <a:pt x="337560" y="647955"/>
                </a:lnTo>
                <a:lnTo>
                  <a:pt x="309490" y="647955"/>
                </a:lnTo>
                <a:lnTo>
                  <a:pt x="309490" y="704182"/>
                </a:lnTo>
                <a:lnTo>
                  <a:pt x="337560" y="704182"/>
                </a:lnTo>
                <a:lnTo>
                  <a:pt x="365630" y="704182"/>
                </a:lnTo>
                <a:lnTo>
                  <a:pt x="365630" y="732296"/>
                </a:lnTo>
                <a:lnTo>
                  <a:pt x="365630" y="760410"/>
                </a:lnTo>
                <a:lnTo>
                  <a:pt x="421770" y="760410"/>
                </a:lnTo>
                <a:lnTo>
                  <a:pt x="421770" y="732296"/>
                </a:lnTo>
                <a:lnTo>
                  <a:pt x="421770" y="704182"/>
                </a:lnTo>
                <a:cubicBezTo>
                  <a:pt x="468194" y="704182"/>
                  <a:pt x="505980" y="666337"/>
                  <a:pt x="505980" y="619841"/>
                </a:cubicBezTo>
                <a:cubicBezTo>
                  <a:pt x="505980" y="573345"/>
                  <a:pt x="468194" y="535139"/>
                  <a:pt x="421770" y="535139"/>
                </a:cubicBezTo>
                <a:lnTo>
                  <a:pt x="365630" y="535139"/>
                </a:lnTo>
                <a:cubicBezTo>
                  <a:pt x="350156" y="535139"/>
                  <a:pt x="337560" y="522884"/>
                  <a:pt x="337560" y="507025"/>
                </a:cubicBezTo>
                <a:cubicBezTo>
                  <a:pt x="337560" y="491887"/>
                  <a:pt x="350156" y="478911"/>
                  <a:pt x="365630" y="478911"/>
                </a:cubicBezTo>
                <a:lnTo>
                  <a:pt x="421770" y="478911"/>
                </a:lnTo>
                <a:lnTo>
                  <a:pt x="449840" y="478911"/>
                </a:lnTo>
                <a:lnTo>
                  <a:pt x="477910" y="478911"/>
                </a:lnTo>
                <a:lnTo>
                  <a:pt x="477910" y="422683"/>
                </a:lnTo>
                <a:lnTo>
                  <a:pt x="449840" y="422683"/>
                </a:lnTo>
                <a:lnTo>
                  <a:pt x="421770" y="422683"/>
                </a:lnTo>
                <a:lnTo>
                  <a:pt x="421770" y="394569"/>
                </a:lnTo>
                <a:lnTo>
                  <a:pt x="421770" y="366455"/>
                </a:lnTo>
                <a:close/>
                <a:moveTo>
                  <a:pt x="270624" y="254000"/>
                </a:moveTo>
                <a:lnTo>
                  <a:pt x="516776" y="254000"/>
                </a:lnTo>
                <a:lnTo>
                  <a:pt x="645970" y="368618"/>
                </a:lnTo>
                <a:cubicBezTo>
                  <a:pt x="735579" y="448634"/>
                  <a:pt x="787040" y="563613"/>
                  <a:pt x="787040" y="684358"/>
                </a:cubicBezTo>
                <a:lnTo>
                  <a:pt x="787040" y="856646"/>
                </a:lnTo>
                <a:lnTo>
                  <a:pt x="742776" y="901340"/>
                </a:lnTo>
                <a:lnTo>
                  <a:pt x="44624" y="901340"/>
                </a:lnTo>
                <a:lnTo>
                  <a:pt x="0" y="856646"/>
                </a:lnTo>
                <a:lnTo>
                  <a:pt x="0" y="684358"/>
                </a:lnTo>
                <a:cubicBezTo>
                  <a:pt x="0" y="563613"/>
                  <a:pt x="51822" y="448634"/>
                  <a:pt x="141790" y="368618"/>
                </a:cubicBezTo>
                <a:close/>
                <a:moveTo>
                  <a:pt x="196850" y="0"/>
                </a:moveTo>
                <a:lnTo>
                  <a:pt x="590191" y="0"/>
                </a:lnTo>
                <a:lnTo>
                  <a:pt x="590191" y="28019"/>
                </a:lnTo>
                <a:cubicBezTo>
                  <a:pt x="590191" y="70047"/>
                  <a:pt x="577607" y="110998"/>
                  <a:pt x="554236" y="146201"/>
                </a:cubicBezTo>
                <a:lnTo>
                  <a:pt x="520799" y="196491"/>
                </a:lnTo>
                <a:lnTo>
                  <a:pt x="266242" y="196491"/>
                </a:lnTo>
                <a:lnTo>
                  <a:pt x="232804" y="146201"/>
                </a:lnTo>
                <a:cubicBezTo>
                  <a:pt x="209434" y="110998"/>
                  <a:pt x="196850" y="70047"/>
                  <a:pt x="196850" y="28019"/>
                </a:cubicBezTo>
                <a:close/>
              </a:path>
            </a:pathLst>
          </a:custGeom>
          <a:solidFill>
            <a:schemeClr val="bg1"/>
          </a:solidFill>
          <a:ln>
            <a:noFill/>
          </a:ln>
          <a:effectLst/>
        </p:spPr>
        <p:txBody>
          <a:bodyPr wrap="square" anchor="ctr">
            <a:noAutofit/>
          </a:bodyPr>
          <a:lstStyle/>
          <a:p>
            <a:endParaRPr lang="en-US" sz="675" dirty="0">
              <a:latin typeface="Lato Light" panose="020F0502020204030203" pitchFamily="34" charset="0"/>
            </a:endParaRPr>
          </a:p>
        </p:txBody>
      </p:sp>
      <p:sp>
        <p:nvSpPr>
          <p:cNvPr id="60" name="Freeform 59">
            <a:extLst>
              <a:ext uri="{FF2B5EF4-FFF2-40B4-BE49-F238E27FC236}">
                <a16:creationId xmlns:a16="http://schemas.microsoft.com/office/drawing/2014/main" id="{7D51A98D-B28A-4A44-8D32-F9F33080BBA6}"/>
              </a:ext>
            </a:extLst>
          </p:cNvPr>
          <p:cNvSpPr>
            <a:spLocks noChangeArrowheads="1"/>
          </p:cNvSpPr>
          <p:nvPr/>
        </p:nvSpPr>
        <p:spPr bwMode="auto">
          <a:xfrm>
            <a:off x="5669196" y="3004079"/>
            <a:ext cx="257816" cy="257817"/>
          </a:xfrm>
          <a:custGeom>
            <a:avLst/>
            <a:gdLst>
              <a:gd name="connsiteX0" fmla="*/ 422275 w 899752"/>
              <a:gd name="connsiteY0" fmla="*/ 280988 h 899754"/>
              <a:gd name="connsiteX1" fmla="*/ 534627 w 899752"/>
              <a:gd name="connsiteY1" fmla="*/ 365919 h 899754"/>
              <a:gd name="connsiteX2" fmla="*/ 422275 w 899752"/>
              <a:gd name="connsiteY2" fmla="*/ 450489 h 899754"/>
              <a:gd name="connsiteX3" fmla="*/ 57150 w 899752"/>
              <a:gd name="connsiteY3" fmla="*/ 225425 h 899754"/>
              <a:gd name="connsiteX4" fmla="*/ 113290 w 899752"/>
              <a:gd name="connsiteY4" fmla="*/ 225425 h 899754"/>
              <a:gd name="connsiteX5" fmla="*/ 113290 w 899752"/>
              <a:gd name="connsiteY5" fmla="*/ 562409 h 899754"/>
              <a:gd name="connsiteX6" fmla="*/ 422420 w 899752"/>
              <a:gd name="connsiteY6" fmla="*/ 562409 h 899754"/>
              <a:gd name="connsiteX7" fmla="*/ 478560 w 899752"/>
              <a:gd name="connsiteY7" fmla="*/ 562409 h 899754"/>
              <a:gd name="connsiteX8" fmla="*/ 787690 w 899752"/>
              <a:gd name="connsiteY8" fmla="*/ 562409 h 899754"/>
              <a:gd name="connsiteX9" fmla="*/ 787690 w 899752"/>
              <a:gd name="connsiteY9" fmla="*/ 225425 h 899754"/>
              <a:gd name="connsiteX10" fmla="*/ 844190 w 899752"/>
              <a:gd name="connsiteY10" fmla="*/ 225425 h 899754"/>
              <a:gd name="connsiteX11" fmla="*/ 844190 w 899752"/>
              <a:gd name="connsiteY11" fmla="*/ 618873 h 899754"/>
              <a:gd name="connsiteX12" fmla="*/ 478560 w 899752"/>
              <a:gd name="connsiteY12" fmla="*/ 618873 h 899754"/>
              <a:gd name="connsiteX13" fmla="*/ 478560 w 899752"/>
              <a:gd name="connsiteY13" fmla="*/ 803729 h 899754"/>
              <a:gd name="connsiteX14" fmla="*/ 490436 w 899752"/>
              <a:gd name="connsiteY14" fmla="*/ 815597 h 899754"/>
              <a:gd name="connsiteX15" fmla="*/ 518146 w 899752"/>
              <a:gd name="connsiteY15" fmla="*/ 843649 h 899754"/>
              <a:gd name="connsiteX16" fmla="*/ 590840 w 899752"/>
              <a:gd name="connsiteY16" fmla="*/ 843649 h 899754"/>
              <a:gd name="connsiteX17" fmla="*/ 590840 w 899752"/>
              <a:gd name="connsiteY17" fmla="*/ 899754 h 899754"/>
              <a:gd name="connsiteX18" fmla="*/ 495114 w 899752"/>
              <a:gd name="connsiteY18" fmla="*/ 899754 h 899754"/>
              <a:gd name="connsiteX19" fmla="*/ 450490 w 899752"/>
              <a:gd name="connsiteY19" fmla="*/ 855158 h 899754"/>
              <a:gd name="connsiteX20" fmla="*/ 405866 w 899752"/>
              <a:gd name="connsiteY20" fmla="*/ 899754 h 899754"/>
              <a:gd name="connsiteX21" fmla="*/ 309780 w 899752"/>
              <a:gd name="connsiteY21" fmla="*/ 899754 h 899754"/>
              <a:gd name="connsiteX22" fmla="*/ 309780 w 899752"/>
              <a:gd name="connsiteY22" fmla="*/ 843649 h 899754"/>
              <a:gd name="connsiteX23" fmla="*/ 382475 w 899752"/>
              <a:gd name="connsiteY23" fmla="*/ 843649 h 899754"/>
              <a:gd name="connsiteX24" fmla="*/ 410904 w 899752"/>
              <a:gd name="connsiteY24" fmla="*/ 815597 h 899754"/>
              <a:gd name="connsiteX25" fmla="*/ 422420 w 899752"/>
              <a:gd name="connsiteY25" fmla="*/ 803729 h 899754"/>
              <a:gd name="connsiteX26" fmla="*/ 422420 w 899752"/>
              <a:gd name="connsiteY26" fmla="*/ 618873 h 899754"/>
              <a:gd name="connsiteX27" fmla="*/ 57150 w 899752"/>
              <a:gd name="connsiteY27" fmla="*/ 618873 h 899754"/>
              <a:gd name="connsiteX28" fmla="*/ 421804 w 899752"/>
              <a:gd name="connsiteY28" fmla="*/ 0 h 899754"/>
              <a:gd name="connsiteX29" fmla="*/ 477949 w 899752"/>
              <a:gd name="connsiteY29" fmla="*/ 0 h 899754"/>
              <a:gd name="connsiteX30" fmla="*/ 477949 w 899752"/>
              <a:gd name="connsiteY30" fmla="*/ 56380 h 899754"/>
              <a:gd name="connsiteX31" fmla="*/ 899752 w 899752"/>
              <a:gd name="connsiteY31" fmla="*/ 56380 h 899754"/>
              <a:gd name="connsiteX32" fmla="*/ 899752 w 899752"/>
              <a:gd name="connsiteY32" fmla="*/ 169501 h 899754"/>
              <a:gd name="connsiteX33" fmla="*/ 0 w 899752"/>
              <a:gd name="connsiteY33" fmla="*/ 169501 h 899754"/>
              <a:gd name="connsiteX34" fmla="*/ 0 w 899752"/>
              <a:gd name="connsiteY34" fmla="*/ 56380 h 899754"/>
              <a:gd name="connsiteX35" fmla="*/ 421804 w 899752"/>
              <a:gd name="connsiteY35" fmla="*/ 56380 h 89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99752" h="899754">
                <a:moveTo>
                  <a:pt x="422275" y="280988"/>
                </a:moveTo>
                <a:lnTo>
                  <a:pt x="534627" y="365919"/>
                </a:lnTo>
                <a:lnTo>
                  <a:pt x="422275" y="450489"/>
                </a:lnTo>
                <a:close/>
                <a:moveTo>
                  <a:pt x="57150" y="225425"/>
                </a:moveTo>
                <a:lnTo>
                  <a:pt x="113290" y="225425"/>
                </a:lnTo>
                <a:lnTo>
                  <a:pt x="113290" y="562409"/>
                </a:lnTo>
                <a:lnTo>
                  <a:pt x="422420" y="562409"/>
                </a:lnTo>
                <a:lnTo>
                  <a:pt x="478560" y="562409"/>
                </a:lnTo>
                <a:lnTo>
                  <a:pt x="787690" y="562409"/>
                </a:lnTo>
                <a:lnTo>
                  <a:pt x="787690" y="225425"/>
                </a:lnTo>
                <a:lnTo>
                  <a:pt x="844190" y="225425"/>
                </a:lnTo>
                <a:lnTo>
                  <a:pt x="844190" y="618873"/>
                </a:lnTo>
                <a:lnTo>
                  <a:pt x="478560" y="618873"/>
                </a:lnTo>
                <a:lnTo>
                  <a:pt x="478560" y="803729"/>
                </a:lnTo>
                <a:lnTo>
                  <a:pt x="490436" y="815597"/>
                </a:lnTo>
                <a:lnTo>
                  <a:pt x="518146" y="843649"/>
                </a:lnTo>
                <a:lnTo>
                  <a:pt x="590840" y="843649"/>
                </a:lnTo>
                <a:lnTo>
                  <a:pt x="590840" y="899754"/>
                </a:lnTo>
                <a:lnTo>
                  <a:pt x="495114" y="899754"/>
                </a:lnTo>
                <a:lnTo>
                  <a:pt x="450490" y="855158"/>
                </a:lnTo>
                <a:lnTo>
                  <a:pt x="405866" y="899754"/>
                </a:lnTo>
                <a:lnTo>
                  <a:pt x="309780" y="899754"/>
                </a:lnTo>
                <a:lnTo>
                  <a:pt x="309780" y="843649"/>
                </a:lnTo>
                <a:lnTo>
                  <a:pt x="382475" y="843649"/>
                </a:lnTo>
                <a:lnTo>
                  <a:pt x="410904" y="815597"/>
                </a:lnTo>
                <a:lnTo>
                  <a:pt x="422420" y="803729"/>
                </a:lnTo>
                <a:lnTo>
                  <a:pt x="422420" y="618873"/>
                </a:lnTo>
                <a:lnTo>
                  <a:pt x="57150" y="618873"/>
                </a:lnTo>
                <a:close/>
                <a:moveTo>
                  <a:pt x="421804" y="0"/>
                </a:moveTo>
                <a:lnTo>
                  <a:pt x="477949" y="0"/>
                </a:lnTo>
                <a:lnTo>
                  <a:pt x="477949" y="56380"/>
                </a:lnTo>
                <a:lnTo>
                  <a:pt x="899752" y="56380"/>
                </a:lnTo>
                <a:lnTo>
                  <a:pt x="899752" y="169501"/>
                </a:lnTo>
                <a:lnTo>
                  <a:pt x="0" y="169501"/>
                </a:lnTo>
                <a:lnTo>
                  <a:pt x="0" y="56380"/>
                </a:lnTo>
                <a:lnTo>
                  <a:pt x="421804" y="56380"/>
                </a:lnTo>
                <a:close/>
              </a:path>
            </a:pathLst>
          </a:custGeom>
          <a:solidFill>
            <a:schemeClr val="bg1"/>
          </a:solidFill>
          <a:ln>
            <a:noFill/>
          </a:ln>
          <a:effectLst/>
        </p:spPr>
        <p:txBody>
          <a:bodyPr wrap="square" anchor="ctr">
            <a:noAutofit/>
          </a:bodyPr>
          <a:lstStyle/>
          <a:p>
            <a:endParaRPr lang="en-US" sz="675" dirty="0">
              <a:latin typeface="Lato Light" panose="020F0502020204030203" pitchFamily="34" charset="0"/>
            </a:endParaRPr>
          </a:p>
        </p:txBody>
      </p:sp>
      <p:sp>
        <p:nvSpPr>
          <p:cNvPr id="61" name="Freeform 60">
            <a:extLst>
              <a:ext uri="{FF2B5EF4-FFF2-40B4-BE49-F238E27FC236}">
                <a16:creationId xmlns:a16="http://schemas.microsoft.com/office/drawing/2014/main" id="{B4A5900F-407A-6947-908B-74D11FFF0C82}"/>
              </a:ext>
            </a:extLst>
          </p:cNvPr>
          <p:cNvSpPr>
            <a:spLocks noChangeArrowheads="1"/>
          </p:cNvSpPr>
          <p:nvPr/>
        </p:nvSpPr>
        <p:spPr bwMode="auto">
          <a:xfrm>
            <a:off x="2908134" y="3773246"/>
            <a:ext cx="257816" cy="209597"/>
          </a:xfrm>
          <a:custGeom>
            <a:avLst/>
            <a:gdLst>
              <a:gd name="connsiteX0" fmla="*/ 0 w 899752"/>
              <a:gd name="connsiteY0" fmla="*/ 674688 h 731474"/>
              <a:gd name="connsiteX1" fmla="*/ 899752 w 899752"/>
              <a:gd name="connsiteY1" fmla="*/ 674688 h 731474"/>
              <a:gd name="connsiteX2" fmla="*/ 899752 w 899752"/>
              <a:gd name="connsiteY2" fmla="*/ 731474 h 731474"/>
              <a:gd name="connsiteX3" fmla="*/ 0 w 899752"/>
              <a:gd name="connsiteY3" fmla="*/ 731474 h 731474"/>
              <a:gd name="connsiteX4" fmla="*/ 477948 w 899752"/>
              <a:gd name="connsiteY4" fmla="*/ 0 h 731474"/>
              <a:gd name="connsiteX5" fmla="*/ 646742 w 899752"/>
              <a:gd name="connsiteY5" fmla="*/ 0 h 731474"/>
              <a:gd name="connsiteX6" fmla="*/ 646742 w 899752"/>
              <a:gd name="connsiteY6" fmla="*/ 562219 h 731474"/>
              <a:gd name="connsiteX7" fmla="*/ 702886 w 899752"/>
              <a:gd name="connsiteY7" fmla="*/ 562219 h 731474"/>
              <a:gd name="connsiteX8" fmla="*/ 702886 w 899752"/>
              <a:gd name="connsiteY8" fmla="*/ 140465 h 731474"/>
              <a:gd name="connsiteX9" fmla="*/ 871680 w 899752"/>
              <a:gd name="connsiteY9" fmla="*/ 140465 h 731474"/>
              <a:gd name="connsiteX10" fmla="*/ 871680 w 899752"/>
              <a:gd name="connsiteY10" fmla="*/ 562219 h 731474"/>
              <a:gd name="connsiteX11" fmla="*/ 899752 w 899752"/>
              <a:gd name="connsiteY11" fmla="*/ 562219 h 731474"/>
              <a:gd name="connsiteX12" fmla="*/ 899752 w 899752"/>
              <a:gd name="connsiteY12" fmla="*/ 618765 h 731474"/>
              <a:gd name="connsiteX13" fmla="*/ 815176 w 899752"/>
              <a:gd name="connsiteY13" fmla="*/ 618765 h 731474"/>
              <a:gd name="connsiteX14" fmla="*/ 815176 w 899752"/>
              <a:gd name="connsiteY14" fmla="*/ 196651 h 731474"/>
              <a:gd name="connsiteX15" fmla="*/ 759031 w 899752"/>
              <a:gd name="connsiteY15" fmla="*/ 196651 h 731474"/>
              <a:gd name="connsiteX16" fmla="*/ 759031 w 899752"/>
              <a:gd name="connsiteY16" fmla="*/ 618765 h 731474"/>
              <a:gd name="connsiteX17" fmla="*/ 590597 w 899752"/>
              <a:gd name="connsiteY17" fmla="*/ 618765 h 731474"/>
              <a:gd name="connsiteX18" fmla="*/ 590597 w 899752"/>
              <a:gd name="connsiteY18" fmla="*/ 56186 h 731474"/>
              <a:gd name="connsiteX19" fmla="*/ 534093 w 899752"/>
              <a:gd name="connsiteY19" fmla="*/ 56186 h 731474"/>
              <a:gd name="connsiteX20" fmla="*/ 534093 w 899752"/>
              <a:gd name="connsiteY20" fmla="*/ 618765 h 731474"/>
              <a:gd name="connsiteX21" fmla="*/ 365659 w 899752"/>
              <a:gd name="connsiteY21" fmla="*/ 618765 h 731474"/>
              <a:gd name="connsiteX22" fmla="*/ 365659 w 899752"/>
              <a:gd name="connsiteY22" fmla="*/ 252837 h 731474"/>
              <a:gd name="connsiteX23" fmla="*/ 309155 w 899752"/>
              <a:gd name="connsiteY23" fmla="*/ 252837 h 731474"/>
              <a:gd name="connsiteX24" fmla="*/ 309155 w 899752"/>
              <a:gd name="connsiteY24" fmla="*/ 618765 h 731474"/>
              <a:gd name="connsiteX25" fmla="*/ 140721 w 899752"/>
              <a:gd name="connsiteY25" fmla="*/ 618765 h 731474"/>
              <a:gd name="connsiteX26" fmla="*/ 140721 w 899752"/>
              <a:gd name="connsiteY26" fmla="*/ 393661 h 731474"/>
              <a:gd name="connsiteX27" fmla="*/ 84217 w 899752"/>
              <a:gd name="connsiteY27" fmla="*/ 393661 h 731474"/>
              <a:gd name="connsiteX28" fmla="*/ 84217 w 899752"/>
              <a:gd name="connsiteY28" fmla="*/ 618765 h 731474"/>
              <a:gd name="connsiteX29" fmla="*/ 0 w 899752"/>
              <a:gd name="connsiteY29" fmla="*/ 618765 h 731474"/>
              <a:gd name="connsiteX30" fmla="*/ 0 w 899752"/>
              <a:gd name="connsiteY30" fmla="*/ 562219 h 731474"/>
              <a:gd name="connsiteX31" fmla="*/ 28072 w 899752"/>
              <a:gd name="connsiteY31" fmla="*/ 562219 h 731474"/>
              <a:gd name="connsiteX32" fmla="*/ 28072 w 899752"/>
              <a:gd name="connsiteY32" fmla="*/ 337476 h 731474"/>
              <a:gd name="connsiteX33" fmla="*/ 196866 w 899752"/>
              <a:gd name="connsiteY33" fmla="*/ 337476 h 731474"/>
              <a:gd name="connsiteX34" fmla="*/ 196866 w 899752"/>
              <a:gd name="connsiteY34" fmla="*/ 562219 h 731474"/>
              <a:gd name="connsiteX35" fmla="*/ 253010 w 899752"/>
              <a:gd name="connsiteY35" fmla="*/ 562219 h 731474"/>
              <a:gd name="connsiteX36" fmla="*/ 253010 w 899752"/>
              <a:gd name="connsiteY36" fmla="*/ 196651 h 731474"/>
              <a:gd name="connsiteX37" fmla="*/ 421804 w 899752"/>
              <a:gd name="connsiteY37" fmla="*/ 196651 h 731474"/>
              <a:gd name="connsiteX38" fmla="*/ 421804 w 899752"/>
              <a:gd name="connsiteY38" fmla="*/ 562219 h 731474"/>
              <a:gd name="connsiteX39" fmla="*/ 477948 w 899752"/>
              <a:gd name="connsiteY39" fmla="*/ 562219 h 73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99752" h="731474">
                <a:moveTo>
                  <a:pt x="0" y="674688"/>
                </a:moveTo>
                <a:lnTo>
                  <a:pt x="899752" y="674688"/>
                </a:lnTo>
                <a:lnTo>
                  <a:pt x="899752" y="731474"/>
                </a:lnTo>
                <a:lnTo>
                  <a:pt x="0" y="731474"/>
                </a:lnTo>
                <a:close/>
                <a:moveTo>
                  <a:pt x="477948" y="0"/>
                </a:moveTo>
                <a:lnTo>
                  <a:pt x="646742" y="0"/>
                </a:lnTo>
                <a:lnTo>
                  <a:pt x="646742" y="562219"/>
                </a:lnTo>
                <a:lnTo>
                  <a:pt x="702886" y="562219"/>
                </a:lnTo>
                <a:lnTo>
                  <a:pt x="702886" y="140465"/>
                </a:lnTo>
                <a:lnTo>
                  <a:pt x="871680" y="140465"/>
                </a:lnTo>
                <a:lnTo>
                  <a:pt x="871680" y="562219"/>
                </a:lnTo>
                <a:lnTo>
                  <a:pt x="899752" y="562219"/>
                </a:lnTo>
                <a:lnTo>
                  <a:pt x="899752" y="618765"/>
                </a:lnTo>
                <a:lnTo>
                  <a:pt x="815176" y="618765"/>
                </a:lnTo>
                <a:lnTo>
                  <a:pt x="815176" y="196651"/>
                </a:lnTo>
                <a:lnTo>
                  <a:pt x="759031" y="196651"/>
                </a:lnTo>
                <a:lnTo>
                  <a:pt x="759031" y="618765"/>
                </a:lnTo>
                <a:lnTo>
                  <a:pt x="590597" y="618765"/>
                </a:lnTo>
                <a:lnTo>
                  <a:pt x="590597" y="56186"/>
                </a:lnTo>
                <a:lnTo>
                  <a:pt x="534093" y="56186"/>
                </a:lnTo>
                <a:lnTo>
                  <a:pt x="534093" y="618765"/>
                </a:lnTo>
                <a:lnTo>
                  <a:pt x="365659" y="618765"/>
                </a:lnTo>
                <a:lnTo>
                  <a:pt x="365659" y="252837"/>
                </a:lnTo>
                <a:lnTo>
                  <a:pt x="309155" y="252837"/>
                </a:lnTo>
                <a:lnTo>
                  <a:pt x="309155" y="618765"/>
                </a:lnTo>
                <a:lnTo>
                  <a:pt x="140721" y="618765"/>
                </a:lnTo>
                <a:lnTo>
                  <a:pt x="140721" y="393661"/>
                </a:lnTo>
                <a:lnTo>
                  <a:pt x="84217" y="393661"/>
                </a:lnTo>
                <a:lnTo>
                  <a:pt x="84217" y="618765"/>
                </a:lnTo>
                <a:lnTo>
                  <a:pt x="0" y="618765"/>
                </a:lnTo>
                <a:lnTo>
                  <a:pt x="0" y="562219"/>
                </a:lnTo>
                <a:lnTo>
                  <a:pt x="28072" y="562219"/>
                </a:lnTo>
                <a:lnTo>
                  <a:pt x="28072" y="337476"/>
                </a:lnTo>
                <a:lnTo>
                  <a:pt x="196866" y="337476"/>
                </a:lnTo>
                <a:lnTo>
                  <a:pt x="196866" y="562219"/>
                </a:lnTo>
                <a:lnTo>
                  <a:pt x="253010" y="562219"/>
                </a:lnTo>
                <a:lnTo>
                  <a:pt x="253010" y="196651"/>
                </a:lnTo>
                <a:lnTo>
                  <a:pt x="421804" y="196651"/>
                </a:lnTo>
                <a:lnTo>
                  <a:pt x="421804" y="562219"/>
                </a:lnTo>
                <a:lnTo>
                  <a:pt x="477948" y="562219"/>
                </a:lnTo>
                <a:close/>
              </a:path>
            </a:pathLst>
          </a:custGeom>
          <a:solidFill>
            <a:schemeClr val="bg1"/>
          </a:solidFill>
          <a:ln>
            <a:noFill/>
          </a:ln>
          <a:effectLst/>
        </p:spPr>
        <p:txBody>
          <a:bodyPr wrap="square" anchor="ctr">
            <a:noAutofit/>
          </a:bodyPr>
          <a:lstStyle/>
          <a:p>
            <a:endParaRPr lang="en-US" sz="675" dirty="0">
              <a:latin typeface="Lato Light" panose="020F0502020204030203" pitchFamily="34" charset="0"/>
            </a:endParaRPr>
          </a:p>
        </p:txBody>
      </p:sp>
      <p:sp>
        <p:nvSpPr>
          <p:cNvPr id="62" name="Freeform 61">
            <a:extLst>
              <a:ext uri="{FF2B5EF4-FFF2-40B4-BE49-F238E27FC236}">
                <a16:creationId xmlns:a16="http://schemas.microsoft.com/office/drawing/2014/main" id="{7CA36C2F-C438-7641-BAB9-41C222DEAF76}"/>
              </a:ext>
            </a:extLst>
          </p:cNvPr>
          <p:cNvSpPr>
            <a:spLocks noChangeArrowheads="1"/>
          </p:cNvSpPr>
          <p:nvPr/>
        </p:nvSpPr>
        <p:spPr bwMode="auto">
          <a:xfrm>
            <a:off x="7049727" y="2670414"/>
            <a:ext cx="257817" cy="241440"/>
          </a:xfrm>
          <a:custGeom>
            <a:avLst/>
            <a:gdLst>
              <a:gd name="connsiteX0" fmla="*/ 642085 w 899753"/>
              <a:gd name="connsiteY0" fmla="*/ 505575 h 842602"/>
              <a:gd name="connsiteX1" fmla="*/ 781355 w 899753"/>
              <a:gd name="connsiteY1" fmla="*/ 645275 h 842602"/>
              <a:gd name="connsiteX2" fmla="*/ 838935 w 899753"/>
              <a:gd name="connsiteY2" fmla="*/ 505575 h 842602"/>
              <a:gd name="connsiteX3" fmla="*/ 506413 w 899753"/>
              <a:gd name="connsiteY3" fmla="*/ 449262 h 842602"/>
              <a:gd name="connsiteX4" fmla="*/ 899753 w 899753"/>
              <a:gd name="connsiteY4" fmla="*/ 449262 h 842602"/>
              <a:gd name="connsiteX5" fmla="*/ 784594 w 899753"/>
              <a:gd name="connsiteY5" fmla="*/ 728301 h 842602"/>
              <a:gd name="connsiteX6" fmla="*/ 506990 w 899753"/>
              <a:gd name="connsiteY6" fmla="*/ 61123 h 842602"/>
              <a:gd name="connsiteX7" fmla="*/ 506990 w 899753"/>
              <a:gd name="connsiteY7" fmla="*/ 336892 h 842602"/>
              <a:gd name="connsiteX8" fmla="*/ 783372 w 899753"/>
              <a:gd name="connsiteY8" fmla="*/ 336892 h 842602"/>
              <a:gd name="connsiteX9" fmla="*/ 506990 w 899753"/>
              <a:gd name="connsiteY9" fmla="*/ 61123 h 842602"/>
              <a:gd name="connsiteX10" fmla="*/ 394203 w 899753"/>
              <a:gd name="connsiteY10" fmla="*/ 55562 h 842602"/>
              <a:gd name="connsiteX11" fmla="*/ 394203 w 899753"/>
              <a:gd name="connsiteY11" fmla="*/ 449082 h 842602"/>
              <a:gd name="connsiteX12" fmla="*/ 672740 w 899753"/>
              <a:gd name="connsiteY12" fmla="*/ 727390 h 842602"/>
              <a:gd name="connsiteX13" fmla="*/ 394203 w 899753"/>
              <a:gd name="connsiteY13" fmla="*/ 842602 h 842602"/>
              <a:gd name="connsiteX14" fmla="*/ 0 w 899753"/>
              <a:gd name="connsiteY14" fmla="*/ 449082 h 842602"/>
              <a:gd name="connsiteX15" fmla="*/ 394203 w 899753"/>
              <a:gd name="connsiteY15" fmla="*/ 55562 h 842602"/>
              <a:gd name="connsiteX16" fmla="*/ 450850 w 899753"/>
              <a:gd name="connsiteY16" fmla="*/ 0 h 842602"/>
              <a:gd name="connsiteX17" fmla="*/ 844190 w 899753"/>
              <a:gd name="connsiteY17" fmla="*/ 393341 h 842602"/>
              <a:gd name="connsiteX18" fmla="*/ 450850 w 899753"/>
              <a:gd name="connsiteY18" fmla="*/ 393341 h 84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99753" h="842602">
                <a:moveTo>
                  <a:pt x="642085" y="505575"/>
                </a:moveTo>
                <a:lnTo>
                  <a:pt x="781355" y="645275"/>
                </a:lnTo>
                <a:cubicBezTo>
                  <a:pt x="810865" y="603763"/>
                  <a:pt x="830658" y="556113"/>
                  <a:pt x="838935" y="505575"/>
                </a:cubicBezTo>
                <a:close/>
                <a:moveTo>
                  <a:pt x="506413" y="449262"/>
                </a:moveTo>
                <a:lnTo>
                  <a:pt x="899753" y="449262"/>
                </a:lnTo>
                <a:cubicBezTo>
                  <a:pt x="899753" y="558279"/>
                  <a:pt x="855849" y="656827"/>
                  <a:pt x="784594" y="728301"/>
                </a:cubicBezTo>
                <a:close/>
                <a:moveTo>
                  <a:pt x="506990" y="61123"/>
                </a:moveTo>
                <a:lnTo>
                  <a:pt x="506990" y="336892"/>
                </a:lnTo>
                <a:lnTo>
                  <a:pt x="783372" y="336892"/>
                </a:lnTo>
                <a:cubicBezTo>
                  <a:pt x="759620" y="195951"/>
                  <a:pt x="648060" y="84493"/>
                  <a:pt x="506990" y="61123"/>
                </a:cubicBezTo>
                <a:close/>
                <a:moveTo>
                  <a:pt x="394203" y="55562"/>
                </a:moveTo>
                <a:lnTo>
                  <a:pt x="394203" y="449082"/>
                </a:lnTo>
                <a:lnTo>
                  <a:pt x="672740" y="727390"/>
                </a:lnTo>
                <a:cubicBezTo>
                  <a:pt x="601394" y="798678"/>
                  <a:pt x="502663" y="842602"/>
                  <a:pt x="394203" y="842602"/>
                </a:cubicBezTo>
                <a:cubicBezTo>
                  <a:pt x="176203" y="842602"/>
                  <a:pt x="0" y="666544"/>
                  <a:pt x="0" y="449082"/>
                </a:cubicBezTo>
                <a:cubicBezTo>
                  <a:pt x="0" y="231620"/>
                  <a:pt x="176203" y="55562"/>
                  <a:pt x="394203" y="55562"/>
                </a:cubicBezTo>
                <a:close/>
                <a:moveTo>
                  <a:pt x="450850" y="0"/>
                </a:moveTo>
                <a:cubicBezTo>
                  <a:pt x="668213" y="0"/>
                  <a:pt x="844190" y="176176"/>
                  <a:pt x="844190" y="393341"/>
                </a:cubicBezTo>
                <a:lnTo>
                  <a:pt x="450850" y="393341"/>
                </a:lnTo>
                <a:close/>
              </a:path>
            </a:pathLst>
          </a:custGeom>
          <a:solidFill>
            <a:schemeClr val="bg1"/>
          </a:solidFill>
          <a:ln>
            <a:noFill/>
          </a:ln>
          <a:effectLst/>
        </p:spPr>
        <p:txBody>
          <a:bodyPr wrap="square" anchor="ctr">
            <a:noAutofit/>
          </a:bodyPr>
          <a:lstStyle/>
          <a:p>
            <a:endParaRPr lang="en-US" sz="675" dirty="0">
              <a:latin typeface="Lato Light" panose="020F0502020204030203" pitchFamily="34" charset="0"/>
            </a:endParaRPr>
          </a:p>
        </p:txBody>
      </p:sp>
      <p:sp>
        <p:nvSpPr>
          <p:cNvPr id="63" name="TextBox 62">
            <a:extLst>
              <a:ext uri="{FF2B5EF4-FFF2-40B4-BE49-F238E27FC236}">
                <a16:creationId xmlns:a16="http://schemas.microsoft.com/office/drawing/2014/main" id="{E98CDA45-4E1B-DA44-B6FE-FA4C8B036CCD}"/>
              </a:ext>
            </a:extLst>
          </p:cNvPr>
          <p:cNvSpPr txBox="1"/>
          <p:nvPr/>
        </p:nvSpPr>
        <p:spPr>
          <a:xfrm>
            <a:off x="1016431" y="2995193"/>
            <a:ext cx="1279529" cy="600164"/>
          </a:xfrm>
          <a:prstGeom prst="rect">
            <a:avLst/>
          </a:prstGeom>
          <a:noFill/>
        </p:spPr>
        <p:txBody>
          <a:bodyPr wrap="square" rtlCol="0" anchor="b">
            <a:spAutoFit/>
          </a:bodyPr>
          <a:lstStyle/>
          <a:p>
            <a:r>
              <a:rPr lang="en-US" sz="1100" b="1" dirty="0">
                <a:solidFill>
                  <a:schemeClr val="tx2"/>
                </a:solidFill>
                <a:latin typeface="Poppins" pitchFamily="2" charset="77"/>
                <a:cs typeface="Poppins" pitchFamily="2" charset="77"/>
              </a:rPr>
              <a:t>APPLICATION FOR ADMISSION</a:t>
            </a:r>
          </a:p>
        </p:txBody>
      </p:sp>
      <p:sp>
        <p:nvSpPr>
          <p:cNvPr id="64" name="TextBox 63">
            <a:extLst>
              <a:ext uri="{FF2B5EF4-FFF2-40B4-BE49-F238E27FC236}">
                <a16:creationId xmlns:a16="http://schemas.microsoft.com/office/drawing/2014/main" id="{6DE2A9E9-4685-DE4E-9AD9-A00836EE578E}"/>
              </a:ext>
            </a:extLst>
          </p:cNvPr>
          <p:cNvSpPr txBox="1"/>
          <p:nvPr/>
        </p:nvSpPr>
        <p:spPr>
          <a:xfrm>
            <a:off x="2381170" y="2792170"/>
            <a:ext cx="1279529" cy="430887"/>
          </a:xfrm>
          <a:prstGeom prst="rect">
            <a:avLst/>
          </a:prstGeom>
          <a:noFill/>
        </p:spPr>
        <p:txBody>
          <a:bodyPr wrap="square" rtlCol="0" anchor="b">
            <a:spAutoFit/>
          </a:bodyPr>
          <a:lstStyle/>
          <a:p>
            <a:r>
              <a:rPr lang="en-US" sz="1100" b="1" dirty="0">
                <a:solidFill>
                  <a:schemeClr val="tx2"/>
                </a:solidFill>
                <a:latin typeface="Poppins" pitchFamily="2" charset="77"/>
                <a:cs typeface="Poppins" pitchFamily="2" charset="77"/>
              </a:rPr>
              <a:t>ONLINE INTERVIEW</a:t>
            </a:r>
          </a:p>
        </p:txBody>
      </p:sp>
      <p:sp>
        <p:nvSpPr>
          <p:cNvPr id="65" name="TextBox 64">
            <a:extLst>
              <a:ext uri="{FF2B5EF4-FFF2-40B4-BE49-F238E27FC236}">
                <a16:creationId xmlns:a16="http://schemas.microsoft.com/office/drawing/2014/main" id="{8FF0C2B2-E6A8-C74C-9E60-AF02305ED193}"/>
              </a:ext>
            </a:extLst>
          </p:cNvPr>
          <p:cNvSpPr txBox="1"/>
          <p:nvPr/>
        </p:nvSpPr>
        <p:spPr>
          <a:xfrm>
            <a:off x="3741032" y="2428544"/>
            <a:ext cx="1364166" cy="430887"/>
          </a:xfrm>
          <a:prstGeom prst="rect">
            <a:avLst/>
          </a:prstGeom>
          <a:noFill/>
        </p:spPr>
        <p:txBody>
          <a:bodyPr wrap="square" rtlCol="0" anchor="b">
            <a:spAutoFit/>
          </a:bodyPr>
          <a:lstStyle/>
          <a:p>
            <a:r>
              <a:rPr lang="en-US" sz="1100" b="1" dirty="0">
                <a:solidFill>
                  <a:schemeClr val="tx2"/>
                </a:solidFill>
                <a:latin typeface="Poppins" pitchFamily="2" charset="77"/>
                <a:cs typeface="Poppins" pitchFamily="2" charset="77"/>
              </a:rPr>
              <a:t>CONFIRMATION OF ADMISSION</a:t>
            </a:r>
          </a:p>
        </p:txBody>
      </p:sp>
      <p:sp>
        <p:nvSpPr>
          <p:cNvPr id="67" name="TextBox 66">
            <a:extLst>
              <a:ext uri="{FF2B5EF4-FFF2-40B4-BE49-F238E27FC236}">
                <a16:creationId xmlns:a16="http://schemas.microsoft.com/office/drawing/2014/main" id="{2E96EF16-211B-2142-9D53-915574AE84A3}"/>
              </a:ext>
            </a:extLst>
          </p:cNvPr>
          <p:cNvSpPr txBox="1"/>
          <p:nvPr/>
        </p:nvSpPr>
        <p:spPr>
          <a:xfrm>
            <a:off x="6467990" y="1723420"/>
            <a:ext cx="1533008" cy="430887"/>
          </a:xfrm>
          <a:prstGeom prst="rect">
            <a:avLst/>
          </a:prstGeom>
          <a:noFill/>
        </p:spPr>
        <p:txBody>
          <a:bodyPr wrap="square" rtlCol="0" anchor="b">
            <a:spAutoFit/>
          </a:bodyPr>
          <a:lstStyle/>
          <a:p>
            <a:r>
              <a:rPr lang="en-US" sz="1100" b="1" dirty="0">
                <a:solidFill>
                  <a:schemeClr val="tx2"/>
                </a:solidFill>
                <a:latin typeface="Poppins" pitchFamily="2" charset="77"/>
                <a:cs typeface="Poppins" pitchFamily="2" charset="77"/>
              </a:rPr>
              <a:t>COMMENCEMENT OF PROGRAM</a:t>
            </a:r>
          </a:p>
        </p:txBody>
      </p:sp>
      <p:sp>
        <p:nvSpPr>
          <p:cNvPr id="68" name="TextBox 67">
            <a:extLst>
              <a:ext uri="{FF2B5EF4-FFF2-40B4-BE49-F238E27FC236}">
                <a16:creationId xmlns:a16="http://schemas.microsoft.com/office/drawing/2014/main" id="{C4CD5217-686C-8542-A394-30C8BAE93F30}"/>
              </a:ext>
            </a:extLst>
          </p:cNvPr>
          <p:cNvSpPr txBox="1"/>
          <p:nvPr/>
        </p:nvSpPr>
        <p:spPr>
          <a:xfrm>
            <a:off x="2513585" y="1075089"/>
            <a:ext cx="4116833" cy="438710"/>
          </a:xfrm>
          <a:prstGeom prst="rect">
            <a:avLst/>
          </a:prstGeom>
          <a:noFill/>
        </p:spPr>
        <p:txBody>
          <a:bodyPr wrap="none" rtlCol="0">
            <a:spAutoFit/>
          </a:bodyPr>
          <a:lstStyle/>
          <a:p>
            <a:pPr algn="ctr"/>
            <a:r>
              <a:rPr lang="en-US" sz="2251" b="1" dirty="0">
                <a:solidFill>
                  <a:schemeClr val="tx2"/>
                </a:solidFill>
                <a:latin typeface="Poppins" pitchFamily="2" charset="77"/>
                <a:cs typeface="Poppins" pitchFamily="2" charset="77"/>
              </a:rPr>
              <a:t>ADMISSION PROCESS FLOW</a:t>
            </a:r>
          </a:p>
        </p:txBody>
      </p:sp>
      <p:sp>
        <p:nvSpPr>
          <p:cNvPr id="2" name="TextBox 1">
            <a:extLst>
              <a:ext uri="{FF2B5EF4-FFF2-40B4-BE49-F238E27FC236}">
                <a16:creationId xmlns:a16="http://schemas.microsoft.com/office/drawing/2014/main" id="{7D2E065D-6863-C7C3-5A96-2078EAFCA2BD}"/>
              </a:ext>
            </a:extLst>
          </p:cNvPr>
          <p:cNvSpPr txBox="1"/>
          <p:nvPr/>
        </p:nvSpPr>
        <p:spPr>
          <a:xfrm>
            <a:off x="5105400" y="2007513"/>
            <a:ext cx="1279529" cy="430887"/>
          </a:xfrm>
          <a:prstGeom prst="rect">
            <a:avLst/>
          </a:prstGeom>
          <a:noFill/>
        </p:spPr>
        <p:txBody>
          <a:bodyPr wrap="square" rtlCol="0" anchor="b">
            <a:spAutoFit/>
          </a:bodyPr>
          <a:lstStyle/>
          <a:p>
            <a:r>
              <a:rPr lang="en-US" sz="1100" b="1" dirty="0">
                <a:solidFill>
                  <a:schemeClr val="tx2"/>
                </a:solidFill>
                <a:latin typeface="Poppins" pitchFamily="2" charset="77"/>
                <a:cs typeface="Poppins" pitchFamily="2" charset="77"/>
              </a:rPr>
              <a:t>PAYMENT OF FEE</a:t>
            </a:r>
          </a:p>
        </p:txBody>
      </p:sp>
    </p:spTree>
    <p:extLst>
      <p:ext uri="{BB962C8B-B14F-4D97-AF65-F5344CB8AC3E}">
        <p14:creationId xmlns:p14="http://schemas.microsoft.com/office/powerpoint/2010/main" val="624985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0600" y="2209800"/>
            <a:ext cx="3733800" cy="2308324"/>
          </a:xfrm>
          <a:prstGeom prst="rect">
            <a:avLst/>
          </a:prstGeom>
          <a:noFill/>
        </p:spPr>
        <p:txBody>
          <a:bodyPr wrap="square" rtlCol="0">
            <a:spAutoFit/>
          </a:bodyPr>
          <a:lstStyle/>
          <a:p>
            <a:r>
              <a:rPr lang="en-US" sz="1600" b="1" dirty="0">
                <a:solidFill>
                  <a:schemeClr val="tx2">
                    <a:lumMod val="25000"/>
                  </a:schemeClr>
                </a:solidFill>
                <a:latin typeface="Futura Bk BT" pitchFamily="34" charset="0"/>
              </a:rPr>
              <a:t>POST GRADUATE CERTIFICATE PROGRAM IN GENERAL MANAGEMENT </a:t>
            </a:r>
          </a:p>
          <a:p>
            <a:r>
              <a:rPr lang="en-US" sz="1600" b="1" dirty="0">
                <a:solidFill>
                  <a:schemeClr val="tx2">
                    <a:lumMod val="25000"/>
                  </a:schemeClr>
                </a:solidFill>
                <a:latin typeface="Futura Bk BT" pitchFamily="34" charset="0"/>
              </a:rPr>
              <a:t>Rs 75000/-  plus GST.</a:t>
            </a:r>
          </a:p>
          <a:p>
            <a:pPr marL="228600" indent="-228600">
              <a:buAutoNum type="arabicPeriod"/>
            </a:pPr>
            <a:r>
              <a:rPr lang="en-US" sz="1600" dirty="0">
                <a:solidFill>
                  <a:schemeClr val="tx2">
                    <a:lumMod val="25000"/>
                  </a:schemeClr>
                </a:solidFill>
                <a:latin typeface="Futura Bk BT" pitchFamily="34" charset="0"/>
              </a:rPr>
              <a:t>Payment Schedule: Rs 500/- at the time of registration.</a:t>
            </a:r>
          </a:p>
          <a:p>
            <a:endParaRPr lang="en-US" sz="1600" dirty="0">
              <a:solidFill>
                <a:schemeClr val="tx2">
                  <a:lumMod val="25000"/>
                </a:schemeClr>
              </a:solidFill>
              <a:latin typeface="Futura Bk BT" pitchFamily="34" charset="0"/>
            </a:endParaRPr>
          </a:p>
          <a:p>
            <a:r>
              <a:rPr lang="en-US" sz="1600" dirty="0">
                <a:solidFill>
                  <a:schemeClr val="tx2">
                    <a:lumMod val="25000"/>
                  </a:schemeClr>
                </a:solidFill>
                <a:latin typeface="Futura Bk BT" pitchFamily="34" charset="0"/>
              </a:rPr>
              <a:t>2. Before commencement of class – Rs 75,000/- plus GST. </a:t>
            </a:r>
          </a:p>
        </p:txBody>
      </p:sp>
      <p:sp>
        <p:nvSpPr>
          <p:cNvPr id="10" name="TextBox 9"/>
          <p:cNvSpPr txBox="1"/>
          <p:nvPr/>
        </p:nvSpPr>
        <p:spPr>
          <a:xfrm>
            <a:off x="5046406" y="2195051"/>
            <a:ext cx="3733800" cy="2308324"/>
          </a:xfrm>
          <a:prstGeom prst="rect">
            <a:avLst/>
          </a:prstGeom>
          <a:noFill/>
        </p:spPr>
        <p:txBody>
          <a:bodyPr wrap="square" rtlCol="0">
            <a:spAutoFit/>
          </a:bodyPr>
          <a:lstStyle/>
          <a:p>
            <a:r>
              <a:rPr lang="en-US" sz="1600" b="1" dirty="0">
                <a:solidFill>
                  <a:schemeClr val="tx2">
                    <a:lumMod val="25000"/>
                  </a:schemeClr>
                </a:solidFill>
                <a:latin typeface="Futura Bk BT" pitchFamily="34" charset="0"/>
              </a:rPr>
              <a:t>POST GRADUATE CERTIFICATE PROGRAM IN ADVANCED GENERAL MANAGEMENT  is </a:t>
            </a:r>
          </a:p>
          <a:p>
            <a:r>
              <a:rPr lang="en-US" sz="1600" b="1" dirty="0">
                <a:solidFill>
                  <a:schemeClr val="tx2">
                    <a:lumMod val="25000"/>
                  </a:schemeClr>
                </a:solidFill>
                <a:latin typeface="Futura Bk BT" pitchFamily="34" charset="0"/>
              </a:rPr>
              <a:t>Rs 75,000/-  plus GST.</a:t>
            </a:r>
          </a:p>
          <a:p>
            <a:endParaRPr lang="en-US" sz="1600" dirty="0">
              <a:solidFill>
                <a:schemeClr val="tx2">
                  <a:lumMod val="25000"/>
                </a:schemeClr>
              </a:solidFill>
              <a:latin typeface="Futura Bk BT" pitchFamily="34" charset="0"/>
            </a:endParaRPr>
          </a:p>
          <a:p>
            <a:r>
              <a:rPr lang="en-US" sz="1600" dirty="0">
                <a:solidFill>
                  <a:schemeClr val="tx2">
                    <a:lumMod val="25000"/>
                  </a:schemeClr>
                </a:solidFill>
                <a:latin typeface="Futura Bk BT" pitchFamily="34" charset="0"/>
              </a:rPr>
              <a:t>Payment Schedule: Rs 75,000/- at the time of registration for the 3rd Module.</a:t>
            </a:r>
          </a:p>
          <a:p>
            <a:endParaRPr lang="en-US" sz="1600" b="1" dirty="0">
              <a:solidFill>
                <a:schemeClr val="tx2">
                  <a:lumMod val="25000"/>
                </a:schemeClr>
              </a:solidFill>
              <a:latin typeface="Futura Bk BT" pitchFamily="34" charset="0"/>
            </a:endParaRPr>
          </a:p>
        </p:txBody>
      </p:sp>
      <p:grpSp>
        <p:nvGrpSpPr>
          <p:cNvPr id="7" name="Group 6">
            <a:extLst>
              <a:ext uri="{FF2B5EF4-FFF2-40B4-BE49-F238E27FC236}">
                <a16:creationId xmlns:a16="http://schemas.microsoft.com/office/drawing/2014/main" id="{BEC5C8EF-E76F-8888-0DAD-02F4CDD7CB70}"/>
              </a:ext>
            </a:extLst>
          </p:cNvPr>
          <p:cNvGrpSpPr/>
          <p:nvPr/>
        </p:nvGrpSpPr>
        <p:grpSpPr>
          <a:xfrm>
            <a:off x="587477" y="685800"/>
            <a:ext cx="8192729" cy="4267200"/>
            <a:chOff x="587477" y="685800"/>
            <a:chExt cx="8192729" cy="4267200"/>
          </a:xfrm>
        </p:grpSpPr>
        <p:sp>
          <p:nvSpPr>
            <p:cNvPr id="8" name="Freeform: Shape 7">
              <a:extLst>
                <a:ext uri="{FF2B5EF4-FFF2-40B4-BE49-F238E27FC236}">
                  <a16:creationId xmlns:a16="http://schemas.microsoft.com/office/drawing/2014/main" id="{58578A6D-1F8F-68EB-11DD-8EFDE3A957BE}"/>
                </a:ext>
              </a:extLst>
            </p:cNvPr>
            <p:cNvSpPr/>
            <p:nvPr/>
          </p:nvSpPr>
          <p:spPr>
            <a:xfrm>
              <a:off x="587477" y="685800"/>
              <a:ext cx="8192729" cy="1280160"/>
            </a:xfrm>
            <a:custGeom>
              <a:avLst/>
              <a:gdLst>
                <a:gd name="connsiteX0" fmla="*/ 0 w 8192729"/>
                <a:gd name="connsiteY0" fmla="*/ 0 h 1280160"/>
                <a:gd name="connsiteX1" fmla="*/ 8192729 w 8192729"/>
                <a:gd name="connsiteY1" fmla="*/ 0 h 1280160"/>
                <a:gd name="connsiteX2" fmla="*/ 8192729 w 8192729"/>
                <a:gd name="connsiteY2" fmla="*/ 1280160 h 1280160"/>
                <a:gd name="connsiteX3" fmla="*/ 0 w 8192729"/>
                <a:gd name="connsiteY3" fmla="*/ 1280160 h 1280160"/>
                <a:gd name="connsiteX4" fmla="*/ 0 w 8192729"/>
                <a:gd name="connsiteY4" fmla="*/ 0 h 128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2729" h="1280160">
                  <a:moveTo>
                    <a:pt x="0" y="0"/>
                  </a:moveTo>
                  <a:lnTo>
                    <a:pt x="8192729" y="0"/>
                  </a:lnTo>
                  <a:lnTo>
                    <a:pt x="8192729" y="1280160"/>
                  </a:lnTo>
                  <a:lnTo>
                    <a:pt x="0" y="1280160"/>
                  </a:lnTo>
                  <a:lnTo>
                    <a:pt x="0" y="0"/>
                  </a:lnTo>
                  <a:close/>
                </a:path>
              </a:pathLst>
            </a:custGeom>
          </p:spPr>
          <p:style>
            <a:lnRef idx="0">
              <a:schemeClr val="accen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t>Program Fee</a:t>
              </a:r>
            </a:p>
          </p:txBody>
        </p:sp>
        <p:sp>
          <p:nvSpPr>
            <p:cNvPr id="9" name="Freeform: Shape 8">
              <a:extLst>
                <a:ext uri="{FF2B5EF4-FFF2-40B4-BE49-F238E27FC236}">
                  <a16:creationId xmlns:a16="http://schemas.microsoft.com/office/drawing/2014/main" id="{40D85FD1-9D11-1144-77C9-5A003C4E658A}"/>
                </a:ext>
              </a:extLst>
            </p:cNvPr>
            <p:cNvSpPr/>
            <p:nvPr/>
          </p:nvSpPr>
          <p:spPr>
            <a:xfrm>
              <a:off x="587803" y="2061288"/>
              <a:ext cx="4177578" cy="396099"/>
            </a:xfrm>
            <a:custGeom>
              <a:avLst/>
              <a:gdLst>
                <a:gd name="connsiteX0" fmla="*/ 0 w 4177578"/>
                <a:gd name="connsiteY0" fmla="*/ 0 h 396099"/>
                <a:gd name="connsiteX1" fmla="*/ 4177578 w 4177578"/>
                <a:gd name="connsiteY1" fmla="*/ 0 h 396099"/>
                <a:gd name="connsiteX2" fmla="*/ 4177578 w 4177578"/>
                <a:gd name="connsiteY2" fmla="*/ 396099 h 396099"/>
                <a:gd name="connsiteX3" fmla="*/ 0 w 4177578"/>
                <a:gd name="connsiteY3" fmla="*/ 396099 h 396099"/>
                <a:gd name="connsiteX4" fmla="*/ 0 w 4177578"/>
                <a:gd name="connsiteY4" fmla="*/ 0 h 396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7578" h="396099">
                  <a:moveTo>
                    <a:pt x="0" y="0"/>
                  </a:moveTo>
                  <a:lnTo>
                    <a:pt x="4177578" y="0"/>
                  </a:lnTo>
                  <a:lnTo>
                    <a:pt x="4177578" y="396099"/>
                  </a:lnTo>
                  <a:lnTo>
                    <a:pt x="0" y="39609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Step</a:t>
              </a:r>
              <a:r>
                <a:rPr lang="en-US" sz="3200" kern="1200" dirty="0"/>
                <a:t> </a:t>
              </a:r>
              <a:r>
                <a:rPr lang="en-US" sz="2400" kern="1200" dirty="0"/>
                <a:t>1</a:t>
              </a:r>
            </a:p>
          </p:txBody>
        </p:sp>
        <p:sp>
          <p:nvSpPr>
            <p:cNvPr id="11" name="Freeform: Shape 10">
              <a:extLst>
                <a:ext uri="{FF2B5EF4-FFF2-40B4-BE49-F238E27FC236}">
                  <a16:creationId xmlns:a16="http://schemas.microsoft.com/office/drawing/2014/main" id="{6D850D1B-F198-E19B-E155-DF6BA41304A2}"/>
                </a:ext>
              </a:extLst>
            </p:cNvPr>
            <p:cNvSpPr/>
            <p:nvPr/>
          </p:nvSpPr>
          <p:spPr>
            <a:xfrm>
              <a:off x="4765381" y="2056126"/>
              <a:ext cx="4014497" cy="401261"/>
            </a:xfrm>
            <a:custGeom>
              <a:avLst/>
              <a:gdLst>
                <a:gd name="connsiteX0" fmla="*/ 0 w 4014497"/>
                <a:gd name="connsiteY0" fmla="*/ 0 h 401261"/>
                <a:gd name="connsiteX1" fmla="*/ 4014497 w 4014497"/>
                <a:gd name="connsiteY1" fmla="*/ 0 h 401261"/>
                <a:gd name="connsiteX2" fmla="*/ 4014497 w 4014497"/>
                <a:gd name="connsiteY2" fmla="*/ 401261 h 401261"/>
                <a:gd name="connsiteX3" fmla="*/ 0 w 4014497"/>
                <a:gd name="connsiteY3" fmla="*/ 401261 h 401261"/>
                <a:gd name="connsiteX4" fmla="*/ 0 w 4014497"/>
                <a:gd name="connsiteY4" fmla="*/ 0 h 401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4497" h="401261">
                  <a:moveTo>
                    <a:pt x="0" y="0"/>
                  </a:moveTo>
                  <a:lnTo>
                    <a:pt x="4014497" y="0"/>
                  </a:lnTo>
                  <a:lnTo>
                    <a:pt x="4014497" y="401261"/>
                  </a:lnTo>
                  <a:lnTo>
                    <a:pt x="0" y="40126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Step 2</a:t>
              </a:r>
            </a:p>
          </p:txBody>
        </p:sp>
        <p:sp>
          <p:nvSpPr>
            <p:cNvPr id="12" name="Rectangle 11">
              <a:extLst>
                <a:ext uri="{FF2B5EF4-FFF2-40B4-BE49-F238E27FC236}">
                  <a16:creationId xmlns:a16="http://schemas.microsoft.com/office/drawing/2014/main" id="{2D2165AC-1FF2-86B5-82D0-0B51EE248602}"/>
                </a:ext>
              </a:extLst>
            </p:cNvPr>
            <p:cNvSpPr/>
            <p:nvPr/>
          </p:nvSpPr>
          <p:spPr>
            <a:xfrm>
              <a:off x="587477" y="4654296"/>
              <a:ext cx="8192729" cy="298704"/>
            </a:xfrm>
            <a:prstGeom prst="rect">
              <a:avLst/>
            </a:prstGeom>
          </p:spPr>
          <p:style>
            <a:lnRef idx="0">
              <a:schemeClr val="accen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hueOff val="0"/>
                <a:satOff val="0"/>
                <a:lumOff val="0"/>
                <a:alphaOff val="0"/>
              </a:schemeClr>
            </a:fontRef>
          </p:style>
        </p:sp>
      </p:grpSp>
      <p:sp>
        <p:nvSpPr>
          <p:cNvPr id="13" name="TextBox 12">
            <a:extLst>
              <a:ext uri="{FF2B5EF4-FFF2-40B4-BE49-F238E27FC236}">
                <a16:creationId xmlns:a16="http://schemas.microsoft.com/office/drawing/2014/main" id="{4A9A20A1-E96E-506E-0AED-B34A83B41716}"/>
              </a:ext>
            </a:extLst>
          </p:cNvPr>
          <p:cNvSpPr txBox="1"/>
          <p:nvPr/>
        </p:nvSpPr>
        <p:spPr>
          <a:xfrm>
            <a:off x="609600" y="4953000"/>
            <a:ext cx="3733800" cy="1323439"/>
          </a:xfrm>
          <a:prstGeom prst="rect">
            <a:avLst/>
          </a:prstGeom>
          <a:noFill/>
        </p:spPr>
        <p:txBody>
          <a:bodyPr wrap="square" rtlCol="0">
            <a:spAutoFit/>
          </a:bodyPr>
          <a:lstStyle/>
          <a:p>
            <a:r>
              <a:rPr lang="en-US" sz="1600" b="1" dirty="0">
                <a:solidFill>
                  <a:schemeClr val="tx2">
                    <a:lumMod val="25000"/>
                  </a:schemeClr>
                </a:solidFill>
                <a:latin typeface="Futura Bk BT" pitchFamily="34" charset="0"/>
              </a:rPr>
              <a:t>EMI OPTIONS:</a:t>
            </a:r>
          </a:p>
          <a:p>
            <a:endParaRPr lang="en-US" sz="1600" b="1" dirty="0">
              <a:solidFill>
                <a:schemeClr val="tx2">
                  <a:lumMod val="25000"/>
                </a:schemeClr>
              </a:solidFill>
              <a:latin typeface="Futura Bk BT" pitchFamily="34" charset="0"/>
            </a:endParaRPr>
          </a:p>
          <a:p>
            <a:r>
              <a:rPr lang="en-US" sz="1600" b="1" dirty="0">
                <a:solidFill>
                  <a:schemeClr val="tx2">
                    <a:lumMod val="25000"/>
                  </a:schemeClr>
                </a:solidFill>
                <a:latin typeface="Futura Bk BT" pitchFamily="34" charset="0"/>
              </a:rPr>
              <a:t>We have attractive EMI options in collaboration with leading Banks.  </a:t>
            </a:r>
            <a:endParaRPr lang="en-US" sz="1600" dirty="0">
              <a:solidFill>
                <a:schemeClr val="tx2">
                  <a:lumMod val="25000"/>
                </a:schemeClr>
              </a:solidFill>
              <a:latin typeface="Futura Bk BT" pitchFamily="34" charset="0"/>
            </a:endParaRPr>
          </a:p>
          <a:p>
            <a:r>
              <a:rPr lang="en-US" sz="1600" dirty="0">
                <a:solidFill>
                  <a:schemeClr val="tx2">
                    <a:lumMod val="25000"/>
                  </a:schemeClr>
                </a:solidFill>
                <a:latin typeface="Futura Bk BT" pitchFamily="34" charset="0"/>
              </a:rPr>
              <a:t> </a:t>
            </a:r>
          </a:p>
        </p:txBody>
      </p:sp>
    </p:spTree>
    <p:extLst>
      <p:ext uri="{BB962C8B-B14F-4D97-AF65-F5344CB8AC3E}">
        <p14:creationId xmlns:p14="http://schemas.microsoft.com/office/powerpoint/2010/main" val="33931344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1265841" y="2858869"/>
            <a:ext cx="2473178" cy="646331"/>
          </a:xfrm>
          <a:prstGeom prst="rect">
            <a:avLst/>
          </a:prstGeom>
          <a:noFill/>
        </p:spPr>
        <p:txBody>
          <a:bodyPr wrap="none" rtlCol="0">
            <a:spAutoFit/>
          </a:bodyPr>
          <a:lstStyle/>
          <a:p>
            <a:pPr algn="ctr"/>
            <a:r>
              <a:rPr lang="en-IN" b="1" dirty="0" err="1">
                <a:latin typeface="Arial Black" pitchFamily="34" charset="0"/>
                <a:cs typeface="Arial" panose="020B0604020202020204" pitchFamily="34" charset="0"/>
              </a:rPr>
              <a:t>Dr.</a:t>
            </a:r>
            <a:r>
              <a:rPr lang="en-IN" b="1" dirty="0">
                <a:latin typeface="Arial Black" pitchFamily="34" charset="0"/>
                <a:cs typeface="Arial" panose="020B0604020202020204" pitchFamily="34" charset="0"/>
              </a:rPr>
              <a:t> </a:t>
            </a:r>
            <a:r>
              <a:rPr lang="en-IN" b="1" dirty="0" err="1">
                <a:latin typeface="Arial Black" pitchFamily="34" charset="0"/>
                <a:cs typeface="Arial" panose="020B0604020202020204" pitchFamily="34" charset="0"/>
              </a:rPr>
              <a:t>Pramod</a:t>
            </a:r>
            <a:r>
              <a:rPr lang="en-IN" b="1" dirty="0">
                <a:latin typeface="Arial Black" pitchFamily="34" charset="0"/>
                <a:cs typeface="Arial" panose="020B0604020202020204" pitchFamily="34" charset="0"/>
              </a:rPr>
              <a:t> Kumar</a:t>
            </a:r>
            <a:br>
              <a:rPr lang="en-IN" dirty="0">
                <a:latin typeface="Arial Black" pitchFamily="34" charset="0"/>
                <a:cs typeface="Arial" panose="020B0604020202020204" pitchFamily="34" charset="0"/>
              </a:rPr>
            </a:br>
            <a:r>
              <a:rPr lang="en-IN" b="1" dirty="0">
                <a:latin typeface="Arial Black" pitchFamily="34" charset="0"/>
                <a:cs typeface="Arial" panose="020B0604020202020204" pitchFamily="34" charset="0"/>
              </a:rPr>
              <a:t>President</a:t>
            </a:r>
            <a:endParaRPr lang="en-IN" dirty="0">
              <a:latin typeface="Arial Black" pitchFamily="34" charset="0"/>
              <a:cs typeface="Arial" panose="020B0604020202020204" pitchFamily="34" charset="0"/>
            </a:endParaRPr>
          </a:p>
        </p:txBody>
      </p:sp>
      <p:sp>
        <p:nvSpPr>
          <p:cNvPr id="10" name="TextBox 9"/>
          <p:cNvSpPr txBox="1"/>
          <p:nvPr/>
        </p:nvSpPr>
        <p:spPr>
          <a:xfrm>
            <a:off x="978430" y="3583900"/>
            <a:ext cx="3048000" cy="3323987"/>
          </a:xfrm>
          <a:prstGeom prst="rect">
            <a:avLst/>
          </a:prstGeom>
          <a:noFill/>
        </p:spPr>
        <p:txBody>
          <a:bodyPr wrap="square" rtlCol="0">
            <a:spAutoFit/>
          </a:bodyPr>
          <a:lstStyle/>
          <a:p>
            <a:pPr algn="just"/>
            <a:r>
              <a:rPr lang="en-US" sz="1400" dirty="0">
                <a:solidFill>
                  <a:schemeClr val="tx1">
                    <a:lumMod val="95000"/>
                  </a:schemeClr>
                </a:solidFill>
                <a:latin typeface="Futura Bk BT" pitchFamily="34" charset="0"/>
                <a:cs typeface="Arial" panose="020B0604020202020204" pitchFamily="34" charset="0"/>
              </a:rPr>
              <a:t>PhD (Organizational </a:t>
            </a:r>
            <a:r>
              <a:rPr lang="en-US" sz="1400" dirty="0" err="1">
                <a:solidFill>
                  <a:schemeClr val="tx1">
                    <a:lumMod val="95000"/>
                  </a:schemeClr>
                </a:solidFill>
                <a:latin typeface="Futura Bk BT" pitchFamily="34" charset="0"/>
                <a:cs typeface="Arial" panose="020B0604020202020204" pitchFamily="34" charset="0"/>
              </a:rPr>
              <a:t>Behaviour</a:t>
            </a:r>
            <a:r>
              <a:rPr lang="en-US" sz="1400" dirty="0">
                <a:solidFill>
                  <a:schemeClr val="tx1">
                    <a:lumMod val="95000"/>
                  </a:schemeClr>
                </a:solidFill>
                <a:latin typeface="Futura Bk BT" pitchFamily="34" charset="0"/>
                <a:cs typeface="Arial" panose="020B0604020202020204" pitchFamily="34" charset="0"/>
              </a:rPr>
              <a:t>), IIT Mumbai; previously at IIM Ahmedabad; ex-Director, Symbiosis Institute of Business Management, Pune; consultant to over 80 firms globally. Over 100 academic papers, cases, and management games have been written by him. Internationally, research has been cited in textbooks and publications. Served on Government of India Management Education Committees.</a:t>
            </a:r>
            <a:endParaRPr lang="en-IN" sz="1400" dirty="0">
              <a:solidFill>
                <a:schemeClr val="tx1">
                  <a:lumMod val="95000"/>
                </a:schemeClr>
              </a:solidFill>
              <a:effectLst>
                <a:outerShdw blurRad="38100" dist="38100" dir="2700000" algn="tl">
                  <a:srgbClr val="000000">
                    <a:alpha val="43137"/>
                  </a:srgbClr>
                </a:outerShdw>
              </a:effectLst>
              <a:latin typeface="Futura Bk BT" pitchFamily="34" charset="0"/>
              <a:cs typeface="Arial" panose="020B0604020202020204" pitchFamily="34" charset="0"/>
            </a:endParaRPr>
          </a:p>
        </p:txBody>
      </p:sp>
      <p:sp>
        <p:nvSpPr>
          <p:cNvPr id="11" name="TextBox 10"/>
          <p:cNvSpPr txBox="1"/>
          <p:nvPr/>
        </p:nvSpPr>
        <p:spPr>
          <a:xfrm>
            <a:off x="5107303" y="2819400"/>
            <a:ext cx="3348994" cy="584775"/>
          </a:xfrm>
          <a:prstGeom prst="rect">
            <a:avLst/>
          </a:prstGeom>
          <a:noFill/>
        </p:spPr>
        <p:txBody>
          <a:bodyPr wrap="none" rtlCol="0">
            <a:spAutoFit/>
          </a:bodyPr>
          <a:lstStyle/>
          <a:p>
            <a:pPr algn="ctr"/>
            <a:r>
              <a:rPr lang="en-US" sz="1600" b="1" dirty="0" err="1">
                <a:latin typeface="Arial Black" pitchFamily="34" charset="0"/>
                <a:cs typeface="Arial" panose="020B0604020202020204" pitchFamily="34" charset="0"/>
              </a:rPr>
              <a:t>Dr</a:t>
            </a:r>
            <a:r>
              <a:rPr lang="en-US" sz="1600" b="1" dirty="0">
                <a:latin typeface="Arial Black" pitchFamily="34" charset="0"/>
                <a:cs typeface="Arial" panose="020B0604020202020204" pitchFamily="34" charset="0"/>
              </a:rPr>
              <a:t> </a:t>
            </a:r>
            <a:r>
              <a:rPr lang="en-US" sz="1600" b="1" dirty="0" err="1">
                <a:latin typeface="Arial Black" pitchFamily="34" charset="0"/>
                <a:cs typeface="Arial" panose="020B0604020202020204" pitchFamily="34" charset="0"/>
              </a:rPr>
              <a:t>Jayaraman</a:t>
            </a:r>
            <a:r>
              <a:rPr lang="en-US" sz="1600" b="1" dirty="0">
                <a:latin typeface="Arial Black" pitchFamily="34" charset="0"/>
                <a:cs typeface="Arial" panose="020B0604020202020204" pitchFamily="34" charset="0"/>
              </a:rPr>
              <a:t> </a:t>
            </a:r>
            <a:r>
              <a:rPr lang="en-US" sz="1600" b="1" dirty="0" err="1">
                <a:latin typeface="Arial Black" pitchFamily="34" charset="0"/>
                <a:cs typeface="Arial" panose="020B0604020202020204" pitchFamily="34" charset="0"/>
              </a:rPr>
              <a:t>Subramaniam</a:t>
            </a:r>
            <a:endParaRPr lang="en-US" sz="1600" b="1" dirty="0">
              <a:latin typeface="Arial Black" pitchFamily="34" charset="0"/>
              <a:cs typeface="Arial" panose="020B0604020202020204" pitchFamily="34" charset="0"/>
            </a:endParaRPr>
          </a:p>
          <a:p>
            <a:pPr algn="ctr"/>
            <a:r>
              <a:rPr lang="en-US" sz="1600" b="1" dirty="0">
                <a:latin typeface="Arial Black" pitchFamily="34" charset="0"/>
                <a:cs typeface="Arial" panose="020B0604020202020204" pitchFamily="34" charset="0"/>
              </a:rPr>
              <a:t>Director, ISB&amp;M Bangalore</a:t>
            </a:r>
            <a:endParaRPr lang="en-IN" sz="1600" b="1" dirty="0">
              <a:latin typeface="Arial Black" pitchFamily="34" charset="0"/>
            </a:endParaRPr>
          </a:p>
        </p:txBody>
      </p:sp>
      <p:sp>
        <p:nvSpPr>
          <p:cNvPr id="12" name="TextBox 11"/>
          <p:cNvSpPr txBox="1"/>
          <p:nvPr/>
        </p:nvSpPr>
        <p:spPr>
          <a:xfrm>
            <a:off x="5257800" y="3292257"/>
            <a:ext cx="3048000" cy="3108543"/>
          </a:xfrm>
          <a:prstGeom prst="rect">
            <a:avLst/>
          </a:prstGeom>
          <a:noFill/>
        </p:spPr>
        <p:txBody>
          <a:bodyPr wrap="square" rtlCol="0">
            <a:spAutoFit/>
          </a:bodyPr>
          <a:lstStyle/>
          <a:p>
            <a:pPr algn="just"/>
            <a:r>
              <a:rPr lang="en-US" sz="1400" dirty="0">
                <a:effectLst>
                  <a:outerShdw blurRad="38100" dist="38100" dir="2700000" algn="tl">
                    <a:srgbClr val="000000">
                      <a:alpha val="43137"/>
                    </a:srgbClr>
                  </a:outerShdw>
                </a:effectLst>
                <a:latin typeface="Futura Bk BT" pitchFamily="34" charset="0"/>
                <a:cs typeface="Arial" panose="020B0604020202020204" pitchFamily="34" charset="0"/>
              </a:rPr>
              <a:t>PhD, A.M.I.E; PGDBM, IIM -Calcutta Former Group Head (HR, Admin &amp; Quality), IRIS Ltd.; Former Dy. Div. Manager, TATA </a:t>
            </a:r>
            <a:r>
              <a:rPr lang="en-US" sz="1400" dirty="0" err="1">
                <a:effectLst>
                  <a:outerShdw blurRad="38100" dist="38100" dir="2700000" algn="tl">
                    <a:srgbClr val="000000">
                      <a:alpha val="43137"/>
                    </a:srgbClr>
                  </a:outerShdw>
                </a:effectLst>
                <a:latin typeface="Futura Bk BT" pitchFamily="34" charset="0"/>
                <a:cs typeface="Arial" panose="020B0604020202020204" pitchFamily="34" charset="0"/>
              </a:rPr>
              <a:t>Metaliks</a:t>
            </a:r>
            <a:r>
              <a:rPr lang="en-US" sz="1400" dirty="0">
                <a:effectLst>
                  <a:outerShdw blurRad="38100" dist="38100" dir="2700000" algn="tl">
                    <a:srgbClr val="000000">
                      <a:alpha val="43137"/>
                    </a:srgbClr>
                  </a:outerShdw>
                </a:effectLst>
                <a:latin typeface="Futura Bk BT" pitchFamily="34" charset="0"/>
                <a:cs typeface="Arial" panose="020B0604020202020204" pitchFamily="34" charset="0"/>
              </a:rPr>
              <a:t> Ltd. 13 years of teaching &amp; MDP experience, as well as over 26 years of job experience in varied industries such as cars, construction, iron and steel, and IT services, and has held top-level roles at TATA </a:t>
            </a:r>
            <a:r>
              <a:rPr lang="en-US" sz="1400" dirty="0" err="1">
                <a:effectLst>
                  <a:outerShdw blurRad="38100" dist="38100" dir="2700000" algn="tl">
                    <a:srgbClr val="000000">
                      <a:alpha val="43137"/>
                    </a:srgbClr>
                  </a:outerShdw>
                </a:effectLst>
                <a:latin typeface="Futura Bk BT" pitchFamily="34" charset="0"/>
                <a:cs typeface="Arial" panose="020B0604020202020204" pitchFamily="34" charset="0"/>
              </a:rPr>
              <a:t>Metaliks</a:t>
            </a:r>
            <a:r>
              <a:rPr lang="en-US" sz="1400" dirty="0">
                <a:effectLst>
                  <a:outerShdw blurRad="38100" dist="38100" dir="2700000" algn="tl">
                    <a:srgbClr val="000000">
                      <a:alpha val="43137"/>
                    </a:srgbClr>
                  </a:outerShdw>
                </a:effectLst>
                <a:latin typeface="Futura Bk BT" pitchFamily="34" charset="0"/>
                <a:cs typeface="Arial" panose="020B0604020202020204" pitchFamily="34" charset="0"/>
              </a:rPr>
              <a:t> &amp; IRIS Business Services Limited. Consultants to top organizations in the areas of HRM, OB, and TQM, as well as psychometric testing.</a:t>
            </a:r>
            <a:endParaRPr lang="en-IN" sz="1400" dirty="0">
              <a:effectLst>
                <a:outerShdw blurRad="38100" dist="38100" dir="2700000" algn="tl">
                  <a:srgbClr val="000000">
                    <a:alpha val="43137"/>
                  </a:srgbClr>
                </a:outerShdw>
              </a:effectLst>
              <a:latin typeface="Futura Bk BT" pitchFamily="34" charset="0"/>
              <a:cs typeface="Arial" panose="020B0604020202020204" pitchFamily="34" charset="0"/>
            </a:endParaRPr>
          </a:p>
        </p:txBody>
      </p:sp>
    </p:spTree>
    <p:extLst>
      <p:ext uri="{BB962C8B-B14F-4D97-AF65-F5344CB8AC3E}">
        <p14:creationId xmlns:p14="http://schemas.microsoft.com/office/powerpoint/2010/main" val="858270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23088" y="2971800"/>
            <a:ext cx="3158685" cy="584775"/>
          </a:xfrm>
          <a:prstGeom prst="rect">
            <a:avLst/>
          </a:prstGeom>
          <a:noFill/>
        </p:spPr>
        <p:txBody>
          <a:bodyPr wrap="none" rtlCol="0">
            <a:spAutoFit/>
          </a:bodyPr>
          <a:lstStyle/>
          <a:p>
            <a:pPr algn="ctr"/>
            <a:r>
              <a:rPr lang="en-IN" sz="1600" b="1" dirty="0" err="1">
                <a:latin typeface="Arial Black" pitchFamily="34" charset="0"/>
                <a:cs typeface="Arial" panose="020B0604020202020204" pitchFamily="34" charset="0"/>
              </a:rPr>
              <a:t>Dr.</a:t>
            </a:r>
            <a:r>
              <a:rPr lang="en-IN" sz="1600" b="1" dirty="0">
                <a:latin typeface="Arial Black" pitchFamily="34" charset="0"/>
                <a:cs typeface="Arial" panose="020B0604020202020204" pitchFamily="34" charset="0"/>
              </a:rPr>
              <a:t> </a:t>
            </a:r>
            <a:r>
              <a:rPr lang="en-IN" sz="1600" b="1" dirty="0" err="1">
                <a:latin typeface="Arial Black" pitchFamily="34" charset="0"/>
                <a:cs typeface="Arial" panose="020B0604020202020204" pitchFamily="34" charset="0"/>
              </a:rPr>
              <a:t>Srikanth</a:t>
            </a:r>
            <a:r>
              <a:rPr lang="en-IN" sz="1600" b="1" dirty="0">
                <a:latin typeface="Arial Black" pitchFamily="34" charset="0"/>
                <a:cs typeface="Arial" panose="020B0604020202020204" pitchFamily="34" charset="0"/>
              </a:rPr>
              <a:t> </a:t>
            </a:r>
            <a:r>
              <a:rPr lang="en-IN" sz="1600" b="1" dirty="0" err="1">
                <a:latin typeface="Arial Black" pitchFamily="34" charset="0"/>
                <a:cs typeface="Arial" panose="020B0604020202020204" pitchFamily="34" charset="0"/>
              </a:rPr>
              <a:t>Parthasarathy</a:t>
            </a:r>
            <a:endParaRPr lang="en-IN" sz="1600" b="1" dirty="0">
              <a:latin typeface="Arial Black" pitchFamily="34" charset="0"/>
              <a:cs typeface="Arial" panose="020B0604020202020204" pitchFamily="34" charset="0"/>
            </a:endParaRPr>
          </a:p>
          <a:p>
            <a:pPr algn="ctr"/>
            <a:r>
              <a:rPr lang="en-IN" sz="1600" b="1" dirty="0">
                <a:latin typeface="Arial Black" pitchFamily="34" charset="0"/>
                <a:cs typeface="Arial" panose="020B0604020202020204" pitchFamily="34" charset="0"/>
              </a:rPr>
              <a:t>Academic Chairperson</a:t>
            </a:r>
            <a:endParaRPr lang="en-IN" sz="1600" b="1" dirty="0">
              <a:latin typeface="Arial Black" pitchFamily="34" charset="0"/>
            </a:endParaRPr>
          </a:p>
        </p:txBody>
      </p:sp>
      <p:sp>
        <p:nvSpPr>
          <p:cNvPr id="6" name="TextBox 5"/>
          <p:cNvSpPr txBox="1"/>
          <p:nvPr/>
        </p:nvSpPr>
        <p:spPr>
          <a:xfrm>
            <a:off x="978430" y="3925431"/>
            <a:ext cx="3048000" cy="2031325"/>
          </a:xfrm>
          <a:prstGeom prst="rect">
            <a:avLst/>
          </a:prstGeom>
          <a:noFill/>
        </p:spPr>
        <p:txBody>
          <a:bodyPr wrap="square" rtlCol="0">
            <a:spAutoFit/>
          </a:bodyPr>
          <a:lstStyle/>
          <a:p>
            <a:pPr algn="just"/>
            <a:r>
              <a:rPr lang="en-US" sz="1400" dirty="0">
                <a:effectLst>
                  <a:outerShdw blurRad="38100" dist="38100" dir="2700000" algn="tl">
                    <a:srgbClr val="000000">
                      <a:alpha val="43137"/>
                    </a:srgbClr>
                  </a:outerShdw>
                </a:effectLst>
                <a:latin typeface="Futura Bk BT" pitchFamily="34" charset="0"/>
                <a:cs typeface="Arial" panose="020B0604020202020204" pitchFamily="34" charset="0"/>
              </a:rPr>
              <a:t>Professor of Finance and Accounting Specialization holds a PhD from Madras University, is a BIM alumnus, and is an associate member of the Institution of Engineers (India) as a Loyola College, Chennai graduate. He has worked in industry, finance, academia, and research for the past 24 yrs.</a:t>
            </a:r>
            <a:endParaRPr lang="en-IN" sz="1400" dirty="0">
              <a:effectLst>
                <a:outerShdw blurRad="38100" dist="38100" dir="2700000" algn="tl">
                  <a:srgbClr val="000000">
                    <a:alpha val="43137"/>
                  </a:srgbClr>
                </a:outerShdw>
              </a:effectLst>
              <a:latin typeface="Futura Bk BT" pitchFamily="34" charset="0"/>
              <a:cs typeface="Arial" panose="020B0604020202020204" pitchFamily="34" charset="0"/>
            </a:endParaRPr>
          </a:p>
        </p:txBody>
      </p:sp>
      <p:sp>
        <p:nvSpPr>
          <p:cNvPr id="7" name="TextBox 6"/>
          <p:cNvSpPr txBox="1"/>
          <p:nvPr/>
        </p:nvSpPr>
        <p:spPr>
          <a:xfrm>
            <a:off x="5373754" y="2971800"/>
            <a:ext cx="2816092" cy="584775"/>
          </a:xfrm>
          <a:prstGeom prst="rect">
            <a:avLst/>
          </a:prstGeom>
          <a:noFill/>
        </p:spPr>
        <p:txBody>
          <a:bodyPr wrap="none" rtlCol="0">
            <a:spAutoFit/>
          </a:bodyPr>
          <a:lstStyle/>
          <a:p>
            <a:pPr algn="ctr"/>
            <a:r>
              <a:rPr lang="en-IN" sz="1600" b="1" dirty="0">
                <a:latin typeface="Arial Black" pitchFamily="34" charset="0"/>
                <a:cs typeface="Arial" panose="020B0604020202020204" pitchFamily="34" charset="0"/>
              </a:rPr>
              <a:t>Prof. Elizabeth Mathew</a:t>
            </a:r>
          </a:p>
          <a:p>
            <a:pPr algn="ctr"/>
            <a:r>
              <a:rPr lang="en-IN" sz="1600" b="1" dirty="0">
                <a:latin typeface="Arial Black" pitchFamily="34" charset="0"/>
                <a:cs typeface="Arial" panose="020B0604020202020204" pitchFamily="34" charset="0"/>
              </a:rPr>
              <a:t>Chairperson Placement</a:t>
            </a:r>
            <a:endParaRPr lang="en-IN" sz="1600" b="1" dirty="0">
              <a:latin typeface="Arial Black" pitchFamily="34" charset="0"/>
            </a:endParaRPr>
          </a:p>
        </p:txBody>
      </p:sp>
      <p:sp>
        <p:nvSpPr>
          <p:cNvPr id="8" name="TextBox 7"/>
          <p:cNvSpPr txBox="1"/>
          <p:nvPr/>
        </p:nvSpPr>
        <p:spPr>
          <a:xfrm>
            <a:off x="5257800" y="3925431"/>
            <a:ext cx="3048000" cy="2462213"/>
          </a:xfrm>
          <a:prstGeom prst="rect">
            <a:avLst/>
          </a:prstGeom>
          <a:noFill/>
        </p:spPr>
        <p:txBody>
          <a:bodyPr wrap="square" rtlCol="0">
            <a:spAutoFit/>
          </a:bodyPr>
          <a:lstStyle/>
          <a:p>
            <a:pPr algn="just"/>
            <a:r>
              <a:rPr lang="en-US" sz="1400" dirty="0">
                <a:effectLst>
                  <a:outerShdw blurRad="38100" dist="38100" dir="2700000" algn="tl">
                    <a:srgbClr val="000000">
                      <a:alpha val="43137"/>
                    </a:srgbClr>
                  </a:outerShdw>
                </a:effectLst>
                <a:latin typeface="Futura Bk BT" pitchFamily="34" charset="0"/>
                <a:cs typeface="Arial" panose="020B0604020202020204" pitchFamily="34" charset="0"/>
              </a:rPr>
              <a:t>M.Ed., FPM 3 years of experience as a soft-skill corporate trainer in the United Arab Emirates (UAE) at General Motors, RAK Bank, Rubber World, International Standard Chartered Bank, &amp; other companies. Pursuing a Fellowship </a:t>
            </a:r>
            <a:r>
              <a:rPr lang="en-US" sz="1400" dirty="0" err="1">
                <a:effectLst>
                  <a:outerShdw blurRad="38100" dist="38100" dir="2700000" algn="tl">
                    <a:srgbClr val="000000">
                      <a:alpha val="43137"/>
                    </a:srgbClr>
                  </a:outerShdw>
                </a:effectLst>
                <a:latin typeface="Futura Bk BT" pitchFamily="34" charset="0"/>
                <a:cs typeface="Arial" panose="020B0604020202020204" pitchFamily="34" charset="0"/>
              </a:rPr>
              <a:t>Programme</a:t>
            </a:r>
            <a:r>
              <a:rPr lang="en-US" sz="1400" dirty="0">
                <a:effectLst>
                  <a:outerShdw blurRad="38100" dist="38100" dir="2700000" algn="tl">
                    <a:srgbClr val="000000">
                      <a:alpha val="43137"/>
                    </a:srgbClr>
                  </a:outerShdw>
                </a:effectLst>
                <a:latin typeface="Futura Bk BT" pitchFamily="34" charset="0"/>
                <a:cs typeface="Arial" panose="020B0604020202020204" pitchFamily="34" charset="0"/>
              </a:rPr>
              <a:t> in Management and having 19 years of teaching experience in various domains</a:t>
            </a:r>
            <a:endParaRPr lang="en-IN" sz="1400" dirty="0">
              <a:effectLst>
                <a:outerShdw blurRad="38100" dist="38100" dir="2700000" algn="tl">
                  <a:srgbClr val="000000">
                    <a:alpha val="43137"/>
                  </a:srgbClr>
                </a:outerShdw>
              </a:effectLst>
              <a:latin typeface="Futura Bk BT" pitchFamily="34" charset="0"/>
              <a:cs typeface="Arial" panose="020B0604020202020204" pitchFamily="34" charset="0"/>
            </a:endParaRPr>
          </a:p>
        </p:txBody>
      </p:sp>
    </p:spTree>
    <p:extLst>
      <p:ext uri="{BB962C8B-B14F-4D97-AF65-F5344CB8AC3E}">
        <p14:creationId xmlns:p14="http://schemas.microsoft.com/office/powerpoint/2010/main" val="2791685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28600" y="2895600"/>
            <a:ext cx="2743199" cy="475655"/>
          </a:xfrm>
          <a:prstGeom prst="rect">
            <a:avLst/>
          </a:prstGeom>
          <a:noFill/>
        </p:spPr>
        <p:txBody>
          <a:bodyPr wrap="square" rtlCol="0">
            <a:spAutoFit/>
          </a:bodyPr>
          <a:lstStyle/>
          <a:p>
            <a:pPr algn="ctr"/>
            <a:r>
              <a:rPr lang="en-IN" sz="1400" b="1" dirty="0">
                <a:latin typeface="Arial Black" pitchFamily="34" charset="0"/>
                <a:cs typeface="Arial" panose="020B0604020202020204" pitchFamily="34" charset="0"/>
              </a:rPr>
              <a:t>Prof. Manoj </a:t>
            </a:r>
            <a:r>
              <a:rPr lang="en-IN" sz="1400" b="1" dirty="0" err="1">
                <a:latin typeface="Arial Black" pitchFamily="34" charset="0"/>
                <a:cs typeface="Arial" panose="020B0604020202020204" pitchFamily="34" charset="0"/>
              </a:rPr>
              <a:t>Jaiswal</a:t>
            </a:r>
            <a:endParaRPr lang="en-IN" sz="1400" b="1" dirty="0">
              <a:latin typeface="Arial Black" pitchFamily="34" charset="0"/>
              <a:cs typeface="Arial" panose="020B0604020202020204" pitchFamily="34" charset="0"/>
            </a:endParaRPr>
          </a:p>
          <a:p>
            <a:pPr algn="ctr"/>
            <a:r>
              <a:rPr lang="en-US" sz="1400" b="1" dirty="0">
                <a:latin typeface="Arial Black" pitchFamily="34" charset="0"/>
                <a:cs typeface="Arial" panose="020B0604020202020204" pitchFamily="34" charset="0"/>
              </a:rPr>
              <a:t>Dean Executive Education</a:t>
            </a:r>
          </a:p>
        </p:txBody>
      </p:sp>
      <p:sp>
        <p:nvSpPr>
          <p:cNvPr id="6" name="TextBox 5"/>
          <p:cNvSpPr txBox="1"/>
          <p:nvPr/>
        </p:nvSpPr>
        <p:spPr>
          <a:xfrm>
            <a:off x="332471" y="3429000"/>
            <a:ext cx="2535456" cy="2238375"/>
          </a:xfrm>
          <a:prstGeom prst="rect">
            <a:avLst/>
          </a:prstGeom>
          <a:noFill/>
        </p:spPr>
        <p:txBody>
          <a:bodyPr wrap="square" rtlCol="0">
            <a:spAutoFit/>
          </a:bodyPr>
          <a:lstStyle/>
          <a:p>
            <a:pPr algn="just"/>
            <a:r>
              <a:rPr lang="en-US" sz="1400" dirty="0">
                <a:effectLst>
                  <a:outerShdw blurRad="38100" dist="38100" dir="2700000" algn="tl">
                    <a:srgbClr val="000000">
                      <a:alpha val="43137"/>
                    </a:srgbClr>
                  </a:outerShdw>
                </a:effectLst>
                <a:latin typeface="Futura Bk BT" pitchFamily="34" charset="0"/>
                <a:cs typeface="Arial" panose="020B0604020202020204" pitchFamily="34" charset="0"/>
              </a:rPr>
              <a:t>Professor of Practice HRM Specialization. MBA from the L.L.N. Mishra Institute of Economic Development, M.Sc. from The London School of Economics and Political Science, worked in XIME as Associate Professor and Dean and was also the Executive Vice President of EID Parry.</a:t>
            </a:r>
            <a:endParaRPr lang="en-IN" sz="1400" dirty="0">
              <a:effectLst>
                <a:outerShdw blurRad="38100" dist="38100" dir="2700000" algn="tl">
                  <a:srgbClr val="000000">
                    <a:alpha val="43137"/>
                  </a:srgbClr>
                </a:outerShdw>
              </a:effectLst>
              <a:latin typeface="Futura Bk BT" pitchFamily="34" charset="0"/>
              <a:cs typeface="Arial" panose="020B0604020202020204" pitchFamily="34" charset="0"/>
            </a:endParaRPr>
          </a:p>
        </p:txBody>
      </p:sp>
      <p:sp>
        <p:nvSpPr>
          <p:cNvPr id="7" name="TextBox 6"/>
          <p:cNvSpPr txBox="1"/>
          <p:nvPr/>
        </p:nvSpPr>
        <p:spPr>
          <a:xfrm>
            <a:off x="3173122" y="2895600"/>
            <a:ext cx="2797754" cy="492443"/>
          </a:xfrm>
          <a:prstGeom prst="rect">
            <a:avLst/>
          </a:prstGeom>
          <a:noFill/>
        </p:spPr>
        <p:txBody>
          <a:bodyPr wrap="none" rtlCol="0">
            <a:spAutoFit/>
          </a:bodyPr>
          <a:lstStyle/>
          <a:p>
            <a:pPr algn="ctr"/>
            <a:r>
              <a:rPr lang="en-IN" sz="1300" b="1" dirty="0">
                <a:latin typeface="Arial Black" pitchFamily="34" charset="0"/>
                <a:cs typeface="Arial" panose="020B0604020202020204" pitchFamily="34" charset="0"/>
              </a:rPr>
              <a:t>Prof. </a:t>
            </a:r>
            <a:r>
              <a:rPr lang="en-IN" sz="1300" b="1" dirty="0" err="1">
                <a:latin typeface="Arial Black" pitchFamily="34" charset="0"/>
                <a:cs typeface="Arial" panose="020B0604020202020204" pitchFamily="34" charset="0"/>
              </a:rPr>
              <a:t>Rajagopalan</a:t>
            </a:r>
            <a:r>
              <a:rPr lang="en-IN" sz="1300" b="1" dirty="0">
                <a:latin typeface="Arial Black" pitchFamily="34" charset="0"/>
                <a:cs typeface="Arial" panose="020B0604020202020204" pitchFamily="34" charset="0"/>
              </a:rPr>
              <a:t> </a:t>
            </a:r>
            <a:r>
              <a:rPr lang="en-IN" sz="1300" b="1" dirty="0" err="1">
                <a:latin typeface="Arial Black" pitchFamily="34" charset="0"/>
                <a:cs typeface="Arial" panose="020B0604020202020204" pitchFamily="34" charset="0"/>
              </a:rPr>
              <a:t>Srinivasan</a:t>
            </a:r>
            <a:endParaRPr lang="en-IN" sz="1300" b="1" dirty="0">
              <a:latin typeface="Arial Black" pitchFamily="34" charset="0"/>
              <a:cs typeface="Arial" panose="020B0604020202020204" pitchFamily="34" charset="0"/>
            </a:endParaRPr>
          </a:p>
          <a:p>
            <a:pPr algn="ctr"/>
            <a:r>
              <a:rPr lang="en-US" sz="1300" b="1" dirty="0">
                <a:latin typeface="Arial Black" pitchFamily="34" charset="0"/>
                <a:cs typeface="Arial" panose="020B0604020202020204" pitchFamily="34" charset="0"/>
              </a:rPr>
              <a:t>Professor of practice</a:t>
            </a:r>
          </a:p>
        </p:txBody>
      </p:sp>
      <p:sp>
        <p:nvSpPr>
          <p:cNvPr id="8" name="TextBox 7"/>
          <p:cNvSpPr txBox="1"/>
          <p:nvPr/>
        </p:nvSpPr>
        <p:spPr>
          <a:xfrm>
            <a:off x="3249322" y="3418344"/>
            <a:ext cx="2618078" cy="2677656"/>
          </a:xfrm>
          <a:prstGeom prst="rect">
            <a:avLst/>
          </a:prstGeom>
          <a:noFill/>
        </p:spPr>
        <p:txBody>
          <a:bodyPr wrap="square" rtlCol="0">
            <a:spAutoFit/>
          </a:bodyPr>
          <a:lstStyle/>
          <a:p>
            <a:pPr algn="just"/>
            <a:r>
              <a:rPr lang="en-US" sz="1400" dirty="0">
                <a:effectLst>
                  <a:outerShdw blurRad="38100" dist="38100" dir="2700000" algn="tl">
                    <a:srgbClr val="000000">
                      <a:alpha val="43137"/>
                    </a:srgbClr>
                  </a:outerShdw>
                </a:effectLst>
                <a:latin typeface="Futura Bk BT" pitchFamily="34" charset="0"/>
                <a:cs typeface="Arial" panose="020B0604020202020204" pitchFamily="34" charset="0"/>
              </a:rPr>
              <a:t>BITS </a:t>
            </a:r>
            <a:r>
              <a:rPr lang="en-US" sz="1400" dirty="0" err="1">
                <a:effectLst>
                  <a:outerShdw blurRad="38100" dist="38100" dir="2700000" algn="tl">
                    <a:srgbClr val="000000">
                      <a:alpha val="43137"/>
                    </a:srgbClr>
                  </a:outerShdw>
                </a:effectLst>
                <a:latin typeface="Futura Bk BT" pitchFamily="34" charset="0"/>
                <a:cs typeface="Arial" panose="020B0604020202020204" pitchFamily="34" charset="0"/>
              </a:rPr>
              <a:t>Pilani</a:t>
            </a:r>
            <a:r>
              <a:rPr lang="en-US" sz="1400" dirty="0">
                <a:effectLst>
                  <a:outerShdw blurRad="38100" dist="38100" dir="2700000" algn="tl">
                    <a:srgbClr val="000000">
                      <a:alpha val="43137"/>
                    </a:srgbClr>
                  </a:outerShdw>
                </a:effectLst>
                <a:latin typeface="Futura Bk BT" pitchFamily="34" charset="0"/>
                <a:cs typeface="Arial" panose="020B0604020202020204" pitchFamily="34" charset="0"/>
              </a:rPr>
              <a:t> Master of Management Studies Pursuing FPM from ISBR necessitates 17 years of experience in global IT markets such as the United States, Europe, Japan, Africa, and India. Citicorp, Wipro Technology, and Oracle Financial Services For the past ten years, I have been teaching in several MBA programs and advising for organizations.</a:t>
            </a:r>
            <a:endParaRPr lang="en-IN" sz="1400" dirty="0">
              <a:effectLst>
                <a:outerShdw blurRad="38100" dist="38100" dir="2700000" algn="tl">
                  <a:srgbClr val="000000">
                    <a:alpha val="43137"/>
                  </a:srgbClr>
                </a:outerShdw>
              </a:effectLst>
              <a:latin typeface="Futura Bk BT" pitchFamily="34" charset="0"/>
              <a:cs typeface="Arial" panose="020B0604020202020204" pitchFamily="34" charset="0"/>
            </a:endParaRPr>
          </a:p>
        </p:txBody>
      </p:sp>
      <p:sp>
        <p:nvSpPr>
          <p:cNvPr id="9" name="TextBox 8"/>
          <p:cNvSpPr txBox="1"/>
          <p:nvPr/>
        </p:nvSpPr>
        <p:spPr>
          <a:xfrm>
            <a:off x="6287756" y="2895600"/>
            <a:ext cx="2457532" cy="523220"/>
          </a:xfrm>
          <a:prstGeom prst="rect">
            <a:avLst/>
          </a:prstGeom>
          <a:noFill/>
        </p:spPr>
        <p:txBody>
          <a:bodyPr wrap="none" rtlCol="0">
            <a:spAutoFit/>
          </a:bodyPr>
          <a:lstStyle/>
          <a:p>
            <a:pPr algn="ctr"/>
            <a:r>
              <a:rPr lang="en-IN" sz="1400" b="1" dirty="0">
                <a:latin typeface="Arial Black" pitchFamily="34" charset="0"/>
                <a:cs typeface="Arial" panose="020B0604020202020204" pitchFamily="34" charset="0"/>
              </a:rPr>
              <a:t>Prof. </a:t>
            </a:r>
            <a:r>
              <a:rPr lang="en-IN" sz="1400" b="1" dirty="0" err="1">
                <a:latin typeface="Arial Black" pitchFamily="34" charset="0"/>
                <a:cs typeface="Arial" panose="020B0604020202020204" pitchFamily="34" charset="0"/>
              </a:rPr>
              <a:t>Raghunandan</a:t>
            </a:r>
            <a:r>
              <a:rPr lang="en-IN" sz="1400" b="1" dirty="0">
                <a:latin typeface="Arial Black" pitchFamily="34" charset="0"/>
                <a:cs typeface="Arial" panose="020B0604020202020204" pitchFamily="34" charset="0"/>
              </a:rPr>
              <a:t> N.K</a:t>
            </a:r>
          </a:p>
          <a:p>
            <a:pPr algn="ctr"/>
            <a:r>
              <a:rPr lang="en-US" sz="1400" b="1" dirty="0">
                <a:latin typeface="Arial Black" pitchFamily="34" charset="0"/>
                <a:cs typeface="Arial" panose="020B0604020202020204" pitchFamily="34" charset="0"/>
              </a:rPr>
              <a:t>Professor of practice</a:t>
            </a:r>
          </a:p>
        </p:txBody>
      </p:sp>
      <p:sp>
        <p:nvSpPr>
          <p:cNvPr id="10" name="TextBox 9"/>
          <p:cNvSpPr txBox="1"/>
          <p:nvPr/>
        </p:nvSpPr>
        <p:spPr>
          <a:xfrm>
            <a:off x="6193846" y="3352800"/>
            <a:ext cx="2618078" cy="2893100"/>
          </a:xfrm>
          <a:prstGeom prst="rect">
            <a:avLst/>
          </a:prstGeom>
          <a:noFill/>
        </p:spPr>
        <p:txBody>
          <a:bodyPr wrap="square" rtlCol="0">
            <a:spAutoFit/>
          </a:bodyPr>
          <a:lstStyle/>
          <a:p>
            <a:pPr algn="just"/>
            <a:r>
              <a:rPr lang="en-US" sz="1400" dirty="0">
                <a:latin typeface="Futura Bk BT" pitchFamily="34" charset="0"/>
              </a:rPr>
              <a:t>(MBA) from Lee Kong </a:t>
            </a:r>
            <a:r>
              <a:rPr lang="en-US" sz="1400" dirty="0" err="1">
                <a:latin typeface="Futura Bk BT" pitchFamily="34" charset="0"/>
              </a:rPr>
              <a:t>Chian</a:t>
            </a:r>
            <a:r>
              <a:rPr lang="en-US" sz="1400" dirty="0">
                <a:latin typeface="Futura Bk BT" pitchFamily="34" charset="0"/>
              </a:rPr>
              <a:t> School of Business (Singapore Management University) and pursuing a PhD in Strategic Management and Marketing in Entrepreneurship (</a:t>
            </a:r>
            <a:r>
              <a:rPr lang="en-US" sz="1400" dirty="0" err="1">
                <a:latin typeface="Futura Bk BT" pitchFamily="34" charset="0"/>
              </a:rPr>
              <a:t>Dayananda</a:t>
            </a:r>
            <a:r>
              <a:rPr lang="en-US" sz="1400" dirty="0">
                <a:latin typeface="Futura Bk BT" pitchFamily="34" charset="0"/>
              </a:rPr>
              <a:t> </a:t>
            </a:r>
            <a:r>
              <a:rPr lang="en-US" sz="1400" dirty="0" err="1">
                <a:latin typeface="Futura Bk BT" pitchFamily="34" charset="0"/>
              </a:rPr>
              <a:t>Sagar</a:t>
            </a:r>
            <a:r>
              <a:rPr lang="en-US" sz="1400" dirty="0">
                <a:latin typeface="Futura Bk BT" pitchFamily="34" charset="0"/>
              </a:rPr>
              <a:t> University, Chennai). He served in the Industry in various capacities in companies. He is also an entrepreneur and has been involved in various initiatives to date.</a:t>
            </a:r>
            <a:endParaRPr lang="en-IN" sz="1400" dirty="0">
              <a:latin typeface="Futura Bk BT" pitchFamily="34" charset="0"/>
            </a:endParaRPr>
          </a:p>
        </p:txBody>
      </p:sp>
    </p:spTree>
    <p:extLst>
      <p:ext uri="{BB962C8B-B14F-4D97-AF65-F5344CB8AC3E}">
        <p14:creationId xmlns:p14="http://schemas.microsoft.com/office/powerpoint/2010/main" val="3898594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28600" y="3124200"/>
            <a:ext cx="2743199" cy="523220"/>
          </a:xfrm>
          <a:prstGeom prst="rect">
            <a:avLst/>
          </a:prstGeom>
          <a:noFill/>
        </p:spPr>
        <p:txBody>
          <a:bodyPr wrap="square" rtlCol="0">
            <a:spAutoFit/>
          </a:bodyPr>
          <a:lstStyle/>
          <a:p>
            <a:pPr algn="ctr"/>
            <a:r>
              <a:rPr lang="en-IN" sz="1400" b="1" dirty="0">
                <a:latin typeface="Arial Black" pitchFamily="34" charset="0"/>
                <a:cs typeface="Arial" panose="020B0604020202020204" pitchFamily="34" charset="0"/>
              </a:rPr>
              <a:t>Prof. </a:t>
            </a:r>
            <a:r>
              <a:rPr lang="en-IN" sz="1400" b="1" dirty="0" err="1">
                <a:latin typeface="Arial Black" pitchFamily="34" charset="0"/>
                <a:cs typeface="Arial" panose="020B0604020202020204" pitchFamily="34" charset="0"/>
              </a:rPr>
              <a:t>Shashank</a:t>
            </a:r>
            <a:r>
              <a:rPr lang="en-IN" sz="1400" b="1" dirty="0">
                <a:latin typeface="Arial Black" pitchFamily="34" charset="0"/>
                <a:cs typeface="Arial" panose="020B0604020202020204" pitchFamily="34" charset="0"/>
              </a:rPr>
              <a:t> </a:t>
            </a:r>
            <a:r>
              <a:rPr lang="en-IN" sz="1400" b="1" dirty="0" err="1">
                <a:latin typeface="Arial Black" pitchFamily="34" charset="0"/>
                <a:cs typeface="Arial" panose="020B0604020202020204" pitchFamily="34" charset="0"/>
              </a:rPr>
              <a:t>Kathpal</a:t>
            </a:r>
            <a:endParaRPr lang="en-IN" sz="1400" b="1" dirty="0">
              <a:latin typeface="Arial Black" pitchFamily="34" charset="0"/>
              <a:cs typeface="Arial" panose="020B0604020202020204" pitchFamily="34" charset="0"/>
            </a:endParaRPr>
          </a:p>
          <a:p>
            <a:pPr algn="ctr"/>
            <a:r>
              <a:rPr lang="en-IN" sz="1400" b="1" dirty="0">
                <a:latin typeface="Arial Black" pitchFamily="34" charset="0"/>
                <a:cs typeface="Arial" panose="020B0604020202020204" pitchFamily="34" charset="0"/>
              </a:rPr>
              <a:t>Assistant Professor</a:t>
            </a:r>
          </a:p>
        </p:txBody>
      </p:sp>
      <p:sp>
        <p:nvSpPr>
          <p:cNvPr id="6" name="TextBox 5"/>
          <p:cNvSpPr txBox="1"/>
          <p:nvPr/>
        </p:nvSpPr>
        <p:spPr>
          <a:xfrm>
            <a:off x="332471" y="3996682"/>
            <a:ext cx="2535456" cy="1169551"/>
          </a:xfrm>
          <a:prstGeom prst="rect">
            <a:avLst/>
          </a:prstGeom>
          <a:noFill/>
        </p:spPr>
        <p:txBody>
          <a:bodyPr wrap="square" rtlCol="0">
            <a:spAutoFit/>
          </a:bodyPr>
          <a:lstStyle/>
          <a:p>
            <a:pPr algn="just"/>
            <a:r>
              <a:rPr lang="en-US" sz="1400" dirty="0">
                <a:latin typeface="Futura Bk BT" pitchFamily="34" charset="0"/>
              </a:rPr>
              <a:t>Pursuing a PhD from Aligarh Muslim University 12 Years of Experience He worked with GLA University, RBGI University, and RPIIT.</a:t>
            </a:r>
            <a:endParaRPr lang="en-IN" sz="1400" dirty="0">
              <a:latin typeface="Futura Bk BT" pitchFamily="34" charset="0"/>
            </a:endParaRPr>
          </a:p>
        </p:txBody>
      </p:sp>
      <p:sp>
        <p:nvSpPr>
          <p:cNvPr id="7" name="TextBox 6"/>
          <p:cNvSpPr txBox="1"/>
          <p:nvPr/>
        </p:nvSpPr>
        <p:spPr>
          <a:xfrm>
            <a:off x="3365515" y="3126997"/>
            <a:ext cx="2412968" cy="738664"/>
          </a:xfrm>
          <a:prstGeom prst="rect">
            <a:avLst/>
          </a:prstGeom>
          <a:noFill/>
        </p:spPr>
        <p:txBody>
          <a:bodyPr wrap="none" rtlCol="0">
            <a:spAutoFit/>
          </a:bodyPr>
          <a:lstStyle/>
          <a:p>
            <a:pPr algn="ctr"/>
            <a:r>
              <a:rPr lang="en-IN" sz="1400" b="1" dirty="0">
                <a:latin typeface="Arial Black" pitchFamily="34" charset="0"/>
                <a:cs typeface="Arial" panose="020B0604020202020204" pitchFamily="34" charset="0"/>
              </a:rPr>
              <a:t>Prof. Mohammed </a:t>
            </a:r>
            <a:r>
              <a:rPr lang="en-IN" sz="1400" b="1" dirty="0" err="1">
                <a:latin typeface="Arial Black" pitchFamily="34" charset="0"/>
                <a:cs typeface="Arial" panose="020B0604020202020204" pitchFamily="34" charset="0"/>
              </a:rPr>
              <a:t>Ilyas</a:t>
            </a:r>
            <a:r>
              <a:rPr lang="en-IN" sz="1400" b="1" dirty="0">
                <a:latin typeface="Arial Black" pitchFamily="34" charset="0"/>
                <a:cs typeface="Arial" panose="020B0604020202020204" pitchFamily="34" charset="0"/>
              </a:rPr>
              <a:t> </a:t>
            </a:r>
          </a:p>
          <a:p>
            <a:pPr algn="ctr"/>
            <a:r>
              <a:rPr lang="en-IN" sz="1400" b="1" dirty="0" err="1">
                <a:latin typeface="Arial Black" pitchFamily="34" charset="0"/>
                <a:cs typeface="Arial" panose="020B0604020202020204" pitchFamily="34" charset="0"/>
              </a:rPr>
              <a:t>Abha</a:t>
            </a:r>
            <a:r>
              <a:rPr lang="en-IN" sz="1400" b="1" dirty="0">
                <a:latin typeface="Arial Black" pitchFamily="34" charset="0"/>
                <a:cs typeface="Arial" panose="020B0604020202020204" pitchFamily="34" charset="0"/>
              </a:rPr>
              <a:t> MA</a:t>
            </a:r>
          </a:p>
          <a:p>
            <a:pPr algn="ctr"/>
            <a:r>
              <a:rPr lang="en-IN" sz="1400" b="1" dirty="0">
                <a:latin typeface="Arial Black" pitchFamily="34" charset="0"/>
                <a:cs typeface="Arial" panose="020B0604020202020204" pitchFamily="34" charset="0"/>
              </a:rPr>
              <a:t>Assistant Professor</a:t>
            </a:r>
          </a:p>
        </p:txBody>
      </p:sp>
      <p:sp>
        <p:nvSpPr>
          <p:cNvPr id="8" name="TextBox 7"/>
          <p:cNvSpPr txBox="1"/>
          <p:nvPr/>
        </p:nvSpPr>
        <p:spPr>
          <a:xfrm>
            <a:off x="3249322" y="4017584"/>
            <a:ext cx="2618078" cy="2246769"/>
          </a:xfrm>
          <a:prstGeom prst="rect">
            <a:avLst/>
          </a:prstGeom>
          <a:noFill/>
        </p:spPr>
        <p:txBody>
          <a:bodyPr wrap="square" rtlCol="0">
            <a:spAutoFit/>
          </a:bodyPr>
          <a:lstStyle/>
          <a:p>
            <a:pPr algn="just"/>
            <a:r>
              <a:rPr lang="en-US" sz="1400" dirty="0">
                <a:latin typeface="Futura Bk BT" pitchFamily="34" charset="0"/>
              </a:rPr>
              <a:t>MBA from IIM </a:t>
            </a:r>
            <a:r>
              <a:rPr lang="en-US" sz="1400" dirty="0" err="1">
                <a:latin typeface="Futura Bk BT" pitchFamily="34" charset="0"/>
              </a:rPr>
              <a:t>Rohtak</a:t>
            </a:r>
            <a:r>
              <a:rPr lang="en-US" sz="1400" dirty="0">
                <a:latin typeface="Futura Bk BT" pitchFamily="34" charset="0"/>
              </a:rPr>
              <a:t> with 3+ years of Corporate and Academic experience worked as an Assistant Professor at FBS Vijayawada for two years and also worked with </a:t>
            </a:r>
            <a:r>
              <a:rPr lang="en-US" sz="1400" dirty="0" err="1">
                <a:latin typeface="Futura Bk BT" pitchFamily="34" charset="0"/>
              </a:rPr>
              <a:t>Vyakta</a:t>
            </a:r>
            <a:r>
              <a:rPr lang="en-US" sz="1400" dirty="0">
                <a:latin typeface="Futura Bk BT" pitchFamily="34" charset="0"/>
              </a:rPr>
              <a:t> Consulting Services Pvt. Ltd. As a Talent Advisor and Coach with a special focus on Business Communication Skills.</a:t>
            </a:r>
            <a:endParaRPr lang="en-IN" sz="1400" dirty="0">
              <a:latin typeface="Futura Bk BT" pitchFamily="34" charset="0"/>
            </a:endParaRPr>
          </a:p>
        </p:txBody>
      </p:sp>
      <p:sp>
        <p:nvSpPr>
          <p:cNvPr id="9" name="TextBox 8"/>
          <p:cNvSpPr txBox="1"/>
          <p:nvPr/>
        </p:nvSpPr>
        <p:spPr>
          <a:xfrm>
            <a:off x="6173558" y="3124200"/>
            <a:ext cx="2685928" cy="523220"/>
          </a:xfrm>
          <a:prstGeom prst="rect">
            <a:avLst/>
          </a:prstGeom>
          <a:noFill/>
        </p:spPr>
        <p:txBody>
          <a:bodyPr wrap="none" rtlCol="0">
            <a:spAutoFit/>
          </a:bodyPr>
          <a:lstStyle/>
          <a:p>
            <a:pPr algn="ctr"/>
            <a:r>
              <a:rPr lang="en-US" sz="1400" b="1" dirty="0">
                <a:latin typeface="Arial Black" pitchFamily="34" charset="0"/>
                <a:cs typeface="Arial" panose="020B0604020202020204" pitchFamily="34" charset="0"/>
              </a:rPr>
              <a:t>Prof. </a:t>
            </a:r>
            <a:r>
              <a:rPr lang="en-US" sz="1400" b="1" dirty="0" err="1">
                <a:latin typeface="Arial Black" pitchFamily="34" charset="0"/>
                <a:cs typeface="Arial" panose="020B0604020202020204" pitchFamily="34" charset="0"/>
              </a:rPr>
              <a:t>Jerin</a:t>
            </a:r>
            <a:r>
              <a:rPr lang="en-US" sz="1400" b="1" dirty="0">
                <a:latin typeface="Arial Black" pitchFamily="34" charset="0"/>
                <a:cs typeface="Arial" panose="020B0604020202020204" pitchFamily="34" charset="0"/>
              </a:rPr>
              <a:t> Jacob Mathew</a:t>
            </a:r>
          </a:p>
          <a:p>
            <a:pPr algn="ctr"/>
            <a:r>
              <a:rPr lang="en-US" sz="1400" b="1" dirty="0">
                <a:latin typeface="Arial Black" pitchFamily="34" charset="0"/>
                <a:cs typeface="Arial" panose="020B0604020202020204" pitchFamily="34" charset="0"/>
              </a:rPr>
              <a:t>Assistant Professor</a:t>
            </a:r>
          </a:p>
        </p:txBody>
      </p:sp>
      <p:sp>
        <p:nvSpPr>
          <p:cNvPr id="10" name="TextBox 9"/>
          <p:cNvSpPr txBox="1"/>
          <p:nvPr/>
        </p:nvSpPr>
        <p:spPr>
          <a:xfrm>
            <a:off x="6193846" y="4014787"/>
            <a:ext cx="2618078" cy="2462213"/>
          </a:xfrm>
          <a:prstGeom prst="rect">
            <a:avLst/>
          </a:prstGeom>
          <a:noFill/>
        </p:spPr>
        <p:txBody>
          <a:bodyPr wrap="square" rtlCol="0">
            <a:spAutoFit/>
          </a:bodyPr>
          <a:lstStyle/>
          <a:p>
            <a:pPr algn="just"/>
            <a:r>
              <a:rPr lang="en-US" sz="1400" dirty="0">
                <a:latin typeface="Futura Bk BT" pitchFamily="34" charset="0"/>
              </a:rPr>
              <a:t>Masters in English, IIT Madras He brings with him experience in teaching English Literature and Communication. He is committed to using experience-based strategies to equip learners with effective communication skills. He is an avid fan of internet fiction and enjoys tending to his aquarium.</a:t>
            </a:r>
            <a:endParaRPr lang="en-IN" sz="1400" dirty="0">
              <a:latin typeface="Futura Bk BT" pitchFamily="34" charset="0"/>
            </a:endParaRPr>
          </a:p>
        </p:txBody>
      </p:sp>
    </p:spTree>
    <p:extLst>
      <p:ext uri="{BB962C8B-B14F-4D97-AF65-F5344CB8AC3E}">
        <p14:creationId xmlns:p14="http://schemas.microsoft.com/office/powerpoint/2010/main" val="26917245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28600" y="3688067"/>
            <a:ext cx="2743199" cy="523220"/>
          </a:xfrm>
          <a:prstGeom prst="rect">
            <a:avLst/>
          </a:prstGeom>
          <a:noFill/>
        </p:spPr>
        <p:txBody>
          <a:bodyPr wrap="square" rtlCol="0">
            <a:spAutoFit/>
          </a:bodyPr>
          <a:lstStyle/>
          <a:p>
            <a:pPr algn="ctr"/>
            <a:r>
              <a:rPr lang="en-IN" sz="1400" b="1" dirty="0" err="1">
                <a:latin typeface="Arial Black" pitchFamily="34" charset="0"/>
                <a:cs typeface="Arial" panose="020B0604020202020204" pitchFamily="34" charset="0"/>
              </a:rPr>
              <a:t>Varun</a:t>
            </a:r>
            <a:r>
              <a:rPr lang="en-IN" sz="1400" b="1" dirty="0">
                <a:latin typeface="Arial Black" pitchFamily="34" charset="0"/>
                <a:cs typeface="Arial" panose="020B0604020202020204" pitchFamily="34" charset="0"/>
              </a:rPr>
              <a:t> (Nair) </a:t>
            </a:r>
            <a:r>
              <a:rPr lang="en-IN" sz="1400" b="1" dirty="0" err="1">
                <a:latin typeface="Arial Black" pitchFamily="34" charset="0"/>
                <a:cs typeface="Arial" panose="020B0604020202020204" pitchFamily="34" charset="0"/>
              </a:rPr>
              <a:t>Gopalakrishnan</a:t>
            </a:r>
            <a:endParaRPr lang="en-IN" sz="1400" b="1" dirty="0">
              <a:latin typeface="Arial Black" pitchFamily="34" charset="0"/>
              <a:cs typeface="Arial" panose="020B0604020202020204" pitchFamily="34" charset="0"/>
            </a:endParaRPr>
          </a:p>
        </p:txBody>
      </p:sp>
      <p:sp>
        <p:nvSpPr>
          <p:cNvPr id="6" name="TextBox 5"/>
          <p:cNvSpPr txBox="1"/>
          <p:nvPr/>
        </p:nvSpPr>
        <p:spPr>
          <a:xfrm>
            <a:off x="332471" y="4463998"/>
            <a:ext cx="2535456" cy="769441"/>
          </a:xfrm>
          <a:prstGeom prst="rect">
            <a:avLst/>
          </a:prstGeom>
          <a:noFill/>
        </p:spPr>
        <p:txBody>
          <a:bodyPr wrap="square" rtlCol="0">
            <a:spAutoFit/>
          </a:bodyPr>
          <a:lstStyle/>
          <a:p>
            <a:pPr algn="ctr"/>
            <a:r>
              <a:rPr lang="en-US" sz="1400" b="1" dirty="0">
                <a:latin typeface="Futura Bk BT" pitchFamily="34" charset="0"/>
                <a:cs typeface="Arial" panose="020B0604020202020204" pitchFamily="34" charset="0"/>
              </a:rPr>
              <a:t>Head of Growth Marketing </a:t>
            </a:r>
            <a:r>
              <a:rPr lang="en-US" sz="1600" b="1" dirty="0">
                <a:solidFill>
                  <a:srgbClr val="FFFF00"/>
                </a:solidFill>
                <a:latin typeface="Futura Bk BT" pitchFamily="34" charset="0"/>
                <a:cs typeface="Arial" panose="020B0604020202020204" pitchFamily="34" charset="0"/>
              </a:rPr>
              <a:t>UKI </a:t>
            </a:r>
            <a:r>
              <a:rPr lang="en-IN" sz="1600" b="1" dirty="0">
                <a:solidFill>
                  <a:srgbClr val="FFFF00"/>
                </a:solidFill>
                <a:latin typeface="Futura Bk BT" pitchFamily="34" charset="0"/>
                <a:cs typeface="Arial" panose="020B0604020202020204" pitchFamily="34" charset="0"/>
              </a:rPr>
              <a:t>Juniper Networks</a:t>
            </a:r>
          </a:p>
          <a:p>
            <a:pPr algn="ctr"/>
            <a:r>
              <a:rPr lang="en-IN" sz="1400" b="1" dirty="0">
                <a:latin typeface="Futura Bk BT" pitchFamily="34" charset="0"/>
                <a:cs typeface="Arial" panose="020B0604020202020204" pitchFamily="34" charset="0"/>
              </a:rPr>
              <a:t>Batch:  2006-08</a:t>
            </a:r>
            <a:endParaRPr lang="en-IN" sz="1400" dirty="0">
              <a:latin typeface="Futura Bk BT" pitchFamily="34" charset="0"/>
            </a:endParaRPr>
          </a:p>
        </p:txBody>
      </p:sp>
      <p:sp>
        <p:nvSpPr>
          <p:cNvPr id="7" name="TextBox 6"/>
          <p:cNvSpPr txBox="1"/>
          <p:nvPr/>
        </p:nvSpPr>
        <p:spPr>
          <a:xfrm>
            <a:off x="3771875" y="3709560"/>
            <a:ext cx="1600246" cy="307777"/>
          </a:xfrm>
          <a:prstGeom prst="rect">
            <a:avLst/>
          </a:prstGeom>
          <a:noFill/>
        </p:spPr>
        <p:txBody>
          <a:bodyPr wrap="none" rtlCol="0">
            <a:spAutoFit/>
          </a:bodyPr>
          <a:lstStyle/>
          <a:p>
            <a:pPr algn="ctr"/>
            <a:r>
              <a:rPr lang="en-IN" sz="1400" b="1" dirty="0" err="1">
                <a:latin typeface="Arial Black" pitchFamily="34" charset="0"/>
                <a:cs typeface="Arial" panose="020B0604020202020204" pitchFamily="34" charset="0"/>
              </a:rPr>
              <a:t>Ankita</a:t>
            </a:r>
            <a:r>
              <a:rPr lang="en-IN" sz="1400" b="1" dirty="0">
                <a:latin typeface="Arial Black" pitchFamily="34" charset="0"/>
                <a:cs typeface="Arial" panose="020B0604020202020204" pitchFamily="34" charset="0"/>
              </a:rPr>
              <a:t> </a:t>
            </a:r>
            <a:r>
              <a:rPr lang="en-IN" sz="1400" b="1" dirty="0" err="1">
                <a:latin typeface="Arial Black" pitchFamily="34" charset="0"/>
                <a:cs typeface="Arial" panose="020B0604020202020204" pitchFamily="34" charset="0"/>
              </a:rPr>
              <a:t>Pandey</a:t>
            </a:r>
            <a:endParaRPr lang="en-IN" sz="1400" b="1" dirty="0">
              <a:latin typeface="Arial Black" pitchFamily="34" charset="0"/>
              <a:cs typeface="Arial" panose="020B0604020202020204" pitchFamily="34" charset="0"/>
            </a:endParaRPr>
          </a:p>
        </p:txBody>
      </p:sp>
      <p:sp>
        <p:nvSpPr>
          <p:cNvPr id="8" name="TextBox 7"/>
          <p:cNvSpPr txBox="1"/>
          <p:nvPr/>
        </p:nvSpPr>
        <p:spPr>
          <a:xfrm>
            <a:off x="3249322" y="4419600"/>
            <a:ext cx="2618078" cy="1231106"/>
          </a:xfrm>
          <a:prstGeom prst="rect">
            <a:avLst/>
          </a:prstGeom>
          <a:noFill/>
        </p:spPr>
        <p:txBody>
          <a:bodyPr wrap="square" rtlCol="0">
            <a:spAutoFit/>
          </a:bodyPr>
          <a:lstStyle/>
          <a:p>
            <a:pPr algn="ctr"/>
            <a:r>
              <a:rPr lang="en-US" sz="1400" b="1" dirty="0">
                <a:latin typeface="Futura Bk BT" pitchFamily="34" charset="0"/>
                <a:cs typeface="Arial" panose="020B0604020202020204" pitchFamily="34" charset="0"/>
              </a:rPr>
              <a:t>Assistant Vice President, Financial Solutions Advisor </a:t>
            </a:r>
            <a:r>
              <a:rPr lang="en-US" sz="1600" b="1" dirty="0">
                <a:solidFill>
                  <a:srgbClr val="FFFF00"/>
                </a:solidFill>
                <a:latin typeface="Futura Bk BT" pitchFamily="34" charset="0"/>
                <a:cs typeface="Arial" panose="020B0604020202020204" pitchFamily="34" charset="0"/>
              </a:rPr>
              <a:t>Bank of America Merrill Lynch</a:t>
            </a:r>
          </a:p>
          <a:p>
            <a:pPr algn="ctr"/>
            <a:r>
              <a:rPr lang="en-US" sz="1400" b="1" dirty="0">
                <a:latin typeface="Futura Bk BT" pitchFamily="34" charset="0"/>
                <a:cs typeface="Arial" panose="020B0604020202020204" pitchFamily="34" charset="0"/>
              </a:rPr>
              <a:t>Batch:  2011-13</a:t>
            </a:r>
            <a:endParaRPr lang="en-IN" sz="1400" b="1" dirty="0">
              <a:latin typeface="Futura Bk BT" pitchFamily="34" charset="0"/>
              <a:cs typeface="Arial" panose="020B0604020202020204" pitchFamily="34" charset="0"/>
            </a:endParaRPr>
          </a:p>
        </p:txBody>
      </p:sp>
      <p:sp>
        <p:nvSpPr>
          <p:cNvPr id="9" name="TextBox 8"/>
          <p:cNvSpPr txBox="1"/>
          <p:nvPr/>
        </p:nvSpPr>
        <p:spPr>
          <a:xfrm>
            <a:off x="6875256" y="3688067"/>
            <a:ext cx="1282531" cy="307777"/>
          </a:xfrm>
          <a:prstGeom prst="rect">
            <a:avLst/>
          </a:prstGeom>
          <a:noFill/>
        </p:spPr>
        <p:txBody>
          <a:bodyPr wrap="none" rtlCol="0">
            <a:spAutoFit/>
          </a:bodyPr>
          <a:lstStyle/>
          <a:p>
            <a:pPr algn="ctr"/>
            <a:r>
              <a:rPr lang="en-IN" sz="1400" b="1" dirty="0" err="1">
                <a:latin typeface="Arial Black" pitchFamily="34" charset="0"/>
                <a:cs typeface="Arial" panose="020B0604020202020204" pitchFamily="34" charset="0"/>
              </a:rPr>
              <a:t>Vidya</a:t>
            </a:r>
            <a:r>
              <a:rPr lang="en-IN" sz="1400" b="1" dirty="0">
                <a:latin typeface="Arial Black" pitchFamily="34" charset="0"/>
                <a:cs typeface="Arial" panose="020B0604020202020204" pitchFamily="34" charset="0"/>
              </a:rPr>
              <a:t> Shah</a:t>
            </a:r>
          </a:p>
        </p:txBody>
      </p:sp>
      <p:sp>
        <p:nvSpPr>
          <p:cNvPr id="10" name="TextBox 9"/>
          <p:cNvSpPr txBox="1"/>
          <p:nvPr/>
        </p:nvSpPr>
        <p:spPr>
          <a:xfrm>
            <a:off x="6193846" y="4419600"/>
            <a:ext cx="2618078" cy="1600438"/>
          </a:xfrm>
          <a:prstGeom prst="rect">
            <a:avLst/>
          </a:prstGeom>
          <a:noFill/>
        </p:spPr>
        <p:txBody>
          <a:bodyPr wrap="square" rtlCol="0">
            <a:spAutoFit/>
          </a:bodyPr>
          <a:lstStyle/>
          <a:p>
            <a:pPr algn="ctr"/>
            <a:r>
              <a:rPr lang="en-US" sz="1400" b="1" dirty="0">
                <a:latin typeface="Futura Bk BT" pitchFamily="34" charset="0"/>
                <a:cs typeface="Arial" panose="020B0604020202020204" pitchFamily="34" charset="0"/>
              </a:rPr>
              <a:t>Chief Commercial Officer, </a:t>
            </a:r>
            <a:r>
              <a:rPr lang="en-US" sz="1400" b="1" dirty="0">
                <a:solidFill>
                  <a:srgbClr val="FFFF00"/>
                </a:solidFill>
                <a:latin typeface="Futura Bk BT" pitchFamily="34" charset="0"/>
                <a:cs typeface="Arial" panose="020B0604020202020204" pitchFamily="34" charset="0"/>
              </a:rPr>
              <a:t>Abu Dhabi Food Hub - KEZAD </a:t>
            </a:r>
            <a:r>
              <a:rPr lang="en-US" sz="1400" b="1" dirty="0">
                <a:latin typeface="Futura Bk BT" pitchFamily="34" charset="0"/>
                <a:cs typeface="Arial" panose="020B0604020202020204" pitchFamily="34" charset="0"/>
              </a:rPr>
              <a:t>| Member - FAO Global Forum on Food Security and Nutrition | Official member of </a:t>
            </a:r>
            <a:r>
              <a:rPr lang="en-US" sz="1400" b="1" dirty="0">
                <a:solidFill>
                  <a:srgbClr val="FFFF00"/>
                </a:solidFill>
                <a:latin typeface="Futura Bk BT" pitchFamily="34" charset="0"/>
                <a:cs typeface="Arial" panose="020B0604020202020204" pitchFamily="34" charset="0"/>
              </a:rPr>
              <a:t>Forbes Business Council</a:t>
            </a:r>
          </a:p>
          <a:p>
            <a:pPr algn="ctr"/>
            <a:r>
              <a:rPr lang="en-US" sz="1400" b="1" dirty="0">
                <a:latin typeface="Futura Bk BT" pitchFamily="34" charset="0"/>
                <a:cs typeface="Arial" panose="020B0604020202020204" pitchFamily="34" charset="0"/>
              </a:rPr>
              <a:t>Batch:  2008-10</a:t>
            </a:r>
          </a:p>
        </p:txBody>
      </p:sp>
    </p:spTree>
    <p:extLst>
      <p:ext uri="{BB962C8B-B14F-4D97-AF65-F5344CB8AC3E}">
        <p14:creationId xmlns:p14="http://schemas.microsoft.com/office/powerpoint/2010/main" val="8422026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28600" y="3869518"/>
            <a:ext cx="2743199" cy="307777"/>
          </a:xfrm>
          <a:prstGeom prst="rect">
            <a:avLst/>
          </a:prstGeom>
          <a:noFill/>
        </p:spPr>
        <p:txBody>
          <a:bodyPr wrap="square" rtlCol="0">
            <a:spAutoFit/>
          </a:bodyPr>
          <a:lstStyle/>
          <a:p>
            <a:pPr algn="ctr"/>
            <a:r>
              <a:rPr lang="en-IN" sz="1400" b="1" dirty="0" err="1">
                <a:latin typeface="Arial Black" pitchFamily="34" charset="0"/>
                <a:cs typeface="Arial" panose="020B0604020202020204" pitchFamily="34" charset="0"/>
              </a:rPr>
              <a:t>Pronob</a:t>
            </a:r>
            <a:r>
              <a:rPr lang="en-IN" sz="1400" b="1" dirty="0">
                <a:latin typeface="Arial Black" pitchFamily="34" charset="0"/>
                <a:cs typeface="Arial" panose="020B0604020202020204" pitchFamily="34" charset="0"/>
              </a:rPr>
              <a:t> </a:t>
            </a:r>
            <a:r>
              <a:rPr lang="en-IN" sz="1400" b="1" dirty="0" err="1">
                <a:latin typeface="Arial Black" pitchFamily="34" charset="0"/>
                <a:cs typeface="Arial" panose="020B0604020202020204" pitchFamily="34" charset="0"/>
              </a:rPr>
              <a:t>Jyoti</a:t>
            </a:r>
            <a:r>
              <a:rPr lang="en-IN" sz="1400" b="1" dirty="0">
                <a:latin typeface="Arial Black" pitchFamily="34" charset="0"/>
                <a:cs typeface="Arial" panose="020B0604020202020204" pitchFamily="34" charset="0"/>
              </a:rPr>
              <a:t> </a:t>
            </a:r>
            <a:r>
              <a:rPr lang="en-IN" sz="1400" b="1" dirty="0" err="1">
                <a:latin typeface="Arial Black" pitchFamily="34" charset="0"/>
                <a:cs typeface="Arial" panose="020B0604020202020204" pitchFamily="34" charset="0"/>
              </a:rPr>
              <a:t>Chetia</a:t>
            </a:r>
            <a:endParaRPr lang="en-IN" sz="1400" b="1" dirty="0">
              <a:latin typeface="Arial Black" pitchFamily="34" charset="0"/>
              <a:cs typeface="Arial" panose="020B0604020202020204" pitchFamily="34" charset="0"/>
            </a:endParaRPr>
          </a:p>
        </p:txBody>
      </p:sp>
      <p:sp>
        <p:nvSpPr>
          <p:cNvPr id="6" name="TextBox 5"/>
          <p:cNvSpPr txBox="1"/>
          <p:nvPr/>
        </p:nvSpPr>
        <p:spPr>
          <a:xfrm>
            <a:off x="332471" y="4448651"/>
            <a:ext cx="2535456" cy="1723549"/>
          </a:xfrm>
          <a:prstGeom prst="rect">
            <a:avLst/>
          </a:prstGeom>
          <a:noFill/>
        </p:spPr>
        <p:txBody>
          <a:bodyPr wrap="square" rtlCol="0">
            <a:spAutoFit/>
          </a:bodyPr>
          <a:lstStyle/>
          <a:p>
            <a:pPr algn="ctr"/>
            <a:r>
              <a:rPr lang="en-US" sz="1400" b="1" dirty="0">
                <a:latin typeface="Futura Bk BT" pitchFamily="34" charset="0"/>
                <a:cs typeface="Arial" panose="020B0604020202020204" pitchFamily="34" charset="0"/>
              </a:rPr>
              <a:t>Director HR &amp; Communication</a:t>
            </a:r>
          </a:p>
          <a:p>
            <a:pPr algn="ctr"/>
            <a:r>
              <a:rPr lang="en-US" sz="1600" b="1" dirty="0">
                <a:solidFill>
                  <a:srgbClr val="FFFF00"/>
                </a:solidFill>
                <a:latin typeface="Futura Bk BT" pitchFamily="34" charset="0"/>
                <a:cs typeface="Arial" panose="020B0604020202020204" pitchFamily="34" charset="0"/>
              </a:rPr>
              <a:t>Volvo Group Trucks Operations, Service Market Logistics, APAC Region</a:t>
            </a:r>
            <a:r>
              <a:rPr lang="en-US" sz="1400" b="1" dirty="0">
                <a:latin typeface="Futura Bk BT" pitchFamily="34" charset="0"/>
                <a:cs typeface="Arial" panose="020B0604020202020204" pitchFamily="34" charset="0"/>
              </a:rPr>
              <a:t> </a:t>
            </a:r>
          </a:p>
          <a:p>
            <a:pPr algn="ctr"/>
            <a:r>
              <a:rPr lang="en-US" sz="1400" b="1" dirty="0">
                <a:latin typeface="Futura Bk BT" pitchFamily="34" charset="0"/>
                <a:cs typeface="Arial" panose="020B0604020202020204" pitchFamily="34" charset="0"/>
              </a:rPr>
              <a:t>Batch 2000-02</a:t>
            </a:r>
          </a:p>
        </p:txBody>
      </p:sp>
      <p:sp>
        <p:nvSpPr>
          <p:cNvPr id="7" name="TextBox 6"/>
          <p:cNvSpPr txBox="1"/>
          <p:nvPr/>
        </p:nvSpPr>
        <p:spPr>
          <a:xfrm>
            <a:off x="3200400" y="3891011"/>
            <a:ext cx="2679195" cy="307777"/>
          </a:xfrm>
          <a:prstGeom prst="rect">
            <a:avLst/>
          </a:prstGeom>
          <a:noFill/>
        </p:spPr>
        <p:txBody>
          <a:bodyPr wrap="none" rtlCol="0">
            <a:spAutoFit/>
          </a:bodyPr>
          <a:lstStyle/>
          <a:p>
            <a:r>
              <a:rPr lang="en-IN" sz="1400" b="1" dirty="0">
                <a:latin typeface="Arial Black" pitchFamily="34" charset="0"/>
                <a:cs typeface="Arial" panose="020B0604020202020204" pitchFamily="34" charset="0"/>
              </a:rPr>
              <a:t>Krishna </a:t>
            </a:r>
            <a:r>
              <a:rPr lang="en-IN" sz="1400" b="1" dirty="0" err="1">
                <a:latin typeface="Arial Black" pitchFamily="34" charset="0"/>
                <a:cs typeface="Arial" panose="020B0604020202020204" pitchFamily="34" charset="0"/>
              </a:rPr>
              <a:t>Chaitanya</a:t>
            </a:r>
            <a:r>
              <a:rPr lang="en-IN" sz="1400" b="1" dirty="0">
                <a:latin typeface="Arial Black" pitchFamily="34" charset="0"/>
                <a:cs typeface="Arial" panose="020B0604020202020204" pitchFamily="34" charset="0"/>
              </a:rPr>
              <a:t> </a:t>
            </a:r>
            <a:r>
              <a:rPr lang="en-IN" sz="1400" b="1" dirty="0" err="1">
                <a:latin typeface="Arial Black" pitchFamily="34" charset="0"/>
                <a:cs typeface="Arial" panose="020B0604020202020204" pitchFamily="34" charset="0"/>
              </a:rPr>
              <a:t>Gadde</a:t>
            </a:r>
            <a:endParaRPr lang="en-IN" sz="1400" dirty="0">
              <a:latin typeface="Arial Black" pitchFamily="34" charset="0"/>
              <a:cs typeface="Arial" panose="020B0604020202020204" pitchFamily="34" charset="0"/>
            </a:endParaRPr>
          </a:p>
        </p:txBody>
      </p:sp>
      <p:sp>
        <p:nvSpPr>
          <p:cNvPr id="8" name="TextBox 7"/>
          <p:cNvSpPr txBox="1"/>
          <p:nvPr/>
        </p:nvSpPr>
        <p:spPr>
          <a:xfrm>
            <a:off x="3249322" y="4448651"/>
            <a:ext cx="2618078" cy="1231106"/>
          </a:xfrm>
          <a:prstGeom prst="rect">
            <a:avLst/>
          </a:prstGeom>
          <a:noFill/>
        </p:spPr>
        <p:txBody>
          <a:bodyPr wrap="square" rtlCol="0">
            <a:spAutoFit/>
          </a:bodyPr>
          <a:lstStyle/>
          <a:p>
            <a:pPr algn="ctr"/>
            <a:r>
              <a:rPr lang="en-US" sz="1400" b="1" dirty="0">
                <a:latin typeface="Futura Bk BT" pitchFamily="34" charset="0"/>
                <a:cs typeface="Arial" panose="020B0604020202020204" pitchFamily="34" charset="0"/>
              </a:rPr>
              <a:t>Senior Director - Solutions Development </a:t>
            </a:r>
          </a:p>
          <a:p>
            <a:pPr algn="ctr"/>
            <a:r>
              <a:rPr lang="en-US" sz="1600" b="1" dirty="0">
                <a:solidFill>
                  <a:srgbClr val="FFFF00"/>
                </a:solidFill>
                <a:latin typeface="Futura Bk BT" pitchFamily="34" charset="0"/>
                <a:cs typeface="Arial" panose="020B0604020202020204" pitchFamily="34" charset="0"/>
              </a:rPr>
              <a:t>JLL Work Dynamics, </a:t>
            </a:r>
            <a:r>
              <a:rPr lang="en-IN" sz="1600" b="1" dirty="0">
                <a:solidFill>
                  <a:srgbClr val="FFFF00"/>
                </a:solidFill>
                <a:latin typeface="Futura Bk BT" pitchFamily="34" charset="0"/>
                <a:cs typeface="Arial" panose="020B0604020202020204" pitchFamily="34" charset="0"/>
              </a:rPr>
              <a:t>Singapore </a:t>
            </a:r>
          </a:p>
          <a:p>
            <a:pPr algn="ctr"/>
            <a:r>
              <a:rPr lang="en-IN" sz="1400" b="1" dirty="0">
                <a:latin typeface="Futura Bk BT" pitchFamily="34" charset="0"/>
                <a:cs typeface="Arial" panose="020B0604020202020204" pitchFamily="34" charset="0"/>
              </a:rPr>
              <a:t>Batch 2006-08</a:t>
            </a:r>
            <a:endParaRPr lang="en-US" sz="1400" b="1" dirty="0">
              <a:latin typeface="Futura Bk BT" pitchFamily="34" charset="0"/>
              <a:cs typeface="Arial" panose="020B0604020202020204" pitchFamily="34" charset="0"/>
            </a:endParaRPr>
          </a:p>
        </p:txBody>
      </p:sp>
      <p:sp>
        <p:nvSpPr>
          <p:cNvPr id="9" name="TextBox 8"/>
          <p:cNvSpPr txBox="1"/>
          <p:nvPr/>
        </p:nvSpPr>
        <p:spPr>
          <a:xfrm>
            <a:off x="6524744" y="3869518"/>
            <a:ext cx="1983556" cy="307777"/>
          </a:xfrm>
          <a:prstGeom prst="rect">
            <a:avLst/>
          </a:prstGeom>
          <a:noFill/>
        </p:spPr>
        <p:txBody>
          <a:bodyPr wrap="none" rtlCol="0">
            <a:spAutoFit/>
          </a:bodyPr>
          <a:lstStyle/>
          <a:p>
            <a:pPr algn="ctr" fontAlgn="ctr"/>
            <a:r>
              <a:rPr lang="en-IN" sz="1400" b="1" dirty="0" err="1">
                <a:latin typeface="Arial Black" pitchFamily="34" charset="0"/>
                <a:cs typeface="Arial" panose="020B0604020202020204" pitchFamily="34" charset="0"/>
              </a:rPr>
              <a:t>Kiran</a:t>
            </a:r>
            <a:r>
              <a:rPr lang="en-IN" sz="1400" b="1" dirty="0">
                <a:latin typeface="Arial Black" pitchFamily="34" charset="0"/>
                <a:cs typeface="Arial" panose="020B0604020202020204" pitchFamily="34" charset="0"/>
              </a:rPr>
              <a:t> Kumar Patel</a:t>
            </a:r>
          </a:p>
        </p:txBody>
      </p:sp>
      <p:sp>
        <p:nvSpPr>
          <p:cNvPr id="10" name="TextBox 9"/>
          <p:cNvSpPr txBox="1"/>
          <p:nvPr/>
        </p:nvSpPr>
        <p:spPr>
          <a:xfrm>
            <a:off x="6193846" y="4448651"/>
            <a:ext cx="2618078" cy="1231106"/>
          </a:xfrm>
          <a:prstGeom prst="rect">
            <a:avLst/>
          </a:prstGeom>
          <a:noFill/>
        </p:spPr>
        <p:txBody>
          <a:bodyPr wrap="square" rtlCol="0">
            <a:spAutoFit/>
          </a:bodyPr>
          <a:lstStyle/>
          <a:p>
            <a:pPr algn="ctr"/>
            <a:r>
              <a:rPr lang="en-US" sz="1400" b="1" dirty="0">
                <a:latin typeface="Futura Bk BT" pitchFamily="34" charset="0"/>
                <a:cs typeface="Arial" panose="020B0604020202020204" pitchFamily="34" charset="0"/>
              </a:rPr>
              <a:t>Vice President-Regulatory Reporting Quality Assurance </a:t>
            </a:r>
            <a:r>
              <a:rPr lang="en-US" sz="1600" b="1" dirty="0" err="1">
                <a:solidFill>
                  <a:srgbClr val="FFFF00"/>
                </a:solidFill>
                <a:latin typeface="Futura Bk BT" pitchFamily="34" charset="0"/>
                <a:cs typeface="Arial" panose="020B0604020202020204" pitchFamily="34" charset="0"/>
              </a:rPr>
              <a:t>Crédit</a:t>
            </a:r>
            <a:r>
              <a:rPr lang="en-US" sz="1600" b="1" dirty="0">
                <a:solidFill>
                  <a:srgbClr val="FFFF00"/>
                </a:solidFill>
                <a:latin typeface="Futura Bk BT" pitchFamily="34" charset="0"/>
                <a:cs typeface="Arial" panose="020B0604020202020204" pitchFamily="34" charset="0"/>
              </a:rPr>
              <a:t> </a:t>
            </a:r>
            <a:r>
              <a:rPr lang="en-US" sz="1600" b="1" dirty="0" err="1">
                <a:solidFill>
                  <a:srgbClr val="FFFF00"/>
                </a:solidFill>
                <a:latin typeface="Futura Bk BT" pitchFamily="34" charset="0"/>
                <a:cs typeface="Arial" panose="020B0604020202020204" pitchFamily="34" charset="0"/>
              </a:rPr>
              <a:t>Agricole</a:t>
            </a:r>
            <a:r>
              <a:rPr lang="en-US" sz="1600" b="1" dirty="0">
                <a:solidFill>
                  <a:srgbClr val="FFFF00"/>
                </a:solidFill>
                <a:latin typeface="Futura Bk BT" pitchFamily="34" charset="0"/>
                <a:cs typeface="Arial" panose="020B0604020202020204" pitchFamily="34" charset="0"/>
              </a:rPr>
              <a:t> CIB, </a:t>
            </a:r>
          </a:p>
          <a:p>
            <a:pPr algn="ctr"/>
            <a:r>
              <a:rPr lang="en-US" sz="1600" b="1" dirty="0">
                <a:solidFill>
                  <a:srgbClr val="FFFF00"/>
                </a:solidFill>
                <a:latin typeface="Futura Bk BT" pitchFamily="34" charset="0"/>
                <a:cs typeface="Arial" panose="020B0604020202020204" pitchFamily="34" charset="0"/>
              </a:rPr>
              <a:t>New York</a:t>
            </a:r>
          </a:p>
          <a:p>
            <a:pPr algn="ctr"/>
            <a:r>
              <a:rPr lang="en-IN" sz="1400" b="1" dirty="0">
                <a:latin typeface="Futura Bk BT" pitchFamily="34" charset="0"/>
                <a:cs typeface="Arial" panose="020B0604020202020204" pitchFamily="34" charset="0"/>
              </a:rPr>
              <a:t>Batch 2011-13</a:t>
            </a:r>
            <a:endParaRPr lang="en-US" sz="1400" b="1" dirty="0">
              <a:latin typeface="Futura Bk BT" pitchFamily="34" charset="0"/>
              <a:cs typeface="Arial" panose="020B0604020202020204" pitchFamily="34" charset="0"/>
            </a:endParaRPr>
          </a:p>
        </p:txBody>
      </p:sp>
    </p:spTree>
    <p:extLst>
      <p:ext uri="{BB962C8B-B14F-4D97-AF65-F5344CB8AC3E}">
        <p14:creationId xmlns:p14="http://schemas.microsoft.com/office/powerpoint/2010/main" val="31960408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17871" y="914400"/>
            <a:ext cx="8229600" cy="609600"/>
          </a:xfrm>
          <a:noFill/>
        </p:spPr>
        <p:txBody>
          <a:bodyPr/>
          <a:lstStyle/>
          <a:p>
            <a:pPr marL="64008" indent="0" algn="ctr">
              <a:buNone/>
            </a:pPr>
            <a:r>
              <a:rPr lang="en-US" b="1" dirty="0">
                <a:solidFill>
                  <a:srgbClr val="0070C0"/>
                </a:solidFill>
                <a:latin typeface="Futura Bk BT" pitchFamily="34" charset="0"/>
              </a:rPr>
              <a:t>PROGRAM  DELIVERY</a:t>
            </a:r>
          </a:p>
        </p:txBody>
      </p:sp>
      <p:sp>
        <p:nvSpPr>
          <p:cNvPr id="4" name="TextBox 3"/>
          <p:cNvSpPr txBox="1"/>
          <p:nvPr/>
        </p:nvSpPr>
        <p:spPr>
          <a:xfrm>
            <a:off x="533400" y="1752600"/>
            <a:ext cx="8153400" cy="34778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lgn="just">
              <a:buFont typeface="Wingdings" pitchFamily="2" charset="2"/>
              <a:buChar char="q"/>
            </a:pPr>
            <a:r>
              <a:rPr lang="en-US" sz="2000" b="1" dirty="0">
                <a:latin typeface="Arial" panose="020B0604020202020204" pitchFamily="34" charset="0"/>
                <a:cs typeface="Arial" panose="020B0604020202020204" pitchFamily="34" charset="0"/>
              </a:rPr>
              <a:t>The program will be delivered online. </a:t>
            </a:r>
          </a:p>
          <a:p>
            <a:pPr marL="342900" indent="-342900" algn="just">
              <a:buFont typeface="Wingdings" pitchFamily="2" charset="2"/>
              <a:buChar char="q"/>
            </a:pPr>
            <a:r>
              <a:rPr lang="en-US" sz="2000" b="1" dirty="0">
                <a:latin typeface="Arial" panose="020B0604020202020204" pitchFamily="34" charset="0"/>
                <a:cs typeface="Arial" panose="020B0604020202020204" pitchFamily="34" charset="0"/>
              </a:rPr>
              <a:t>Participants will be required to come to the ISB&amp;M Campus in Bangalore, only for the last assessment and certification.</a:t>
            </a:r>
          </a:p>
          <a:p>
            <a:pPr algn="just"/>
            <a:endParaRPr lang="en-US" sz="2000" b="1" dirty="0">
              <a:latin typeface="Arial" panose="020B0604020202020204" pitchFamily="34" charset="0"/>
              <a:cs typeface="Arial" panose="020B0604020202020204" pitchFamily="34" charset="0"/>
            </a:endParaRPr>
          </a:p>
          <a:p>
            <a:pPr algn="just"/>
            <a:r>
              <a:rPr lang="en-US" sz="2000" b="1" dirty="0">
                <a:latin typeface="Arial" panose="020B0604020202020204" pitchFamily="34" charset="0"/>
                <a:cs typeface="Arial" panose="020B0604020202020204" pitchFamily="34" charset="0"/>
              </a:rPr>
              <a:t>SCHEDULE OF PROGRAM DELIVERY EVERY WEEK:</a:t>
            </a:r>
          </a:p>
          <a:p>
            <a:pPr algn="just"/>
            <a:endParaRPr lang="en-US" sz="2000" b="1" dirty="0">
              <a:latin typeface="Arial" panose="020B0604020202020204" pitchFamily="34" charset="0"/>
              <a:cs typeface="Arial" panose="020B0604020202020204" pitchFamily="34" charset="0"/>
            </a:endParaRPr>
          </a:p>
          <a:p>
            <a:pPr marL="342900" indent="-342900" algn="just">
              <a:buFont typeface="Wingdings" pitchFamily="2" charset="2"/>
              <a:buChar char="q"/>
            </a:pPr>
            <a:r>
              <a:rPr lang="en-US" sz="2000" b="1" dirty="0">
                <a:latin typeface="Arial" panose="020B0604020202020204" pitchFamily="34" charset="0"/>
                <a:cs typeface="Arial" panose="020B0604020202020204" pitchFamily="34" charset="0"/>
              </a:rPr>
              <a:t>FRIDAY: 7 PM TO 9 PM</a:t>
            </a:r>
          </a:p>
          <a:p>
            <a:pPr marL="342900" indent="-342900" algn="just">
              <a:buFont typeface="Wingdings" pitchFamily="2" charset="2"/>
              <a:buChar char="q"/>
            </a:pPr>
            <a:r>
              <a:rPr lang="en-US" sz="2000" b="1" dirty="0">
                <a:latin typeface="Arial" panose="020B0604020202020204" pitchFamily="34" charset="0"/>
                <a:cs typeface="Arial" panose="020B0604020202020204" pitchFamily="34" charset="0"/>
              </a:rPr>
              <a:t>SATURDAY: 9 AM TO 1 PM </a:t>
            </a:r>
          </a:p>
          <a:p>
            <a:pPr marL="342900" indent="-342900" algn="just">
              <a:buFont typeface="Wingdings" pitchFamily="2" charset="2"/>
              <a:buChar char="q"/>
            </a:pPr>
            <a:r>
              <a:rPr lang="en-US" sz="2000" b="1" dirty="0">
                <a:latin typeface="Arial" panose="020B0604020202020204" pitchFamily="34" charset="0"/>
                <a:cs typeface="Arial" panose="020B0604020202020204" pitchFamily="34" charset="0"/>
              </a:rPr>
              <a:t>SUNDAY: 9 AM TO 1 PM</a:t>
            </a:r>
          </a:p>
          <a:p>
            <a:pPr marL="342900" indent="-342900" algn="just">
              <a:buFont typeface="Wingdings" pitchFamily="2" charset="2"/>
              <a:buChar char="q"/>
            </a:pPr>
            <a:r>
              <a:rPr lang="en-US" sz="2000" b="1" dirty="0">
                <a:solidFill>
                  <a:srgbClr val="FF0000"/>
                </a:solidFill>
                <a:latin typeface="Arial" panose="020B0604020202020204" pitchFamily="34" charset="0"/>
                <a:cs typeface="Arial" panose="020B0604020202020204" pitchFamily="34" charset="0"/>
              </a:rPr>
              <a:t>75% attendance is compulsory to receive the Post Graduate Certificate from ISB&amp;M, Bangalore.</a:t>
            </a:r>
            <a:endParaRPr lang="en-US" sz="2000" dirty="0">
              <a:solidFill>
                <a:srgbClr val="FF0000"/>
              </a:solidFill>
            </a:endParaRPr>
          </a:p>
        </p:txBody>
      </p:sp>
    </p:spTree>
    <p:extLst>
      <p:ext uri="{BB962C8B-B14F-4D97-AF65-F5344CB8AC3E}">
        <p14:creationId xmlns:p14="http://schemas.microsoft.com/office/powerpoint/2010/main" val="758100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533400" y="609600"/>
            <a:ext cx="1649811" cy="461665"/>
          </a:xfrm>
          <a:prstGeom prst="rect">
            <a:avLst/>
          </a:prstGeom>
          <a:noFill/>
        </p:spPr>
        <p:txBody>
          <a:bodyPr wrap="none" rtlCol="0">
            <a:spAutoFit/>
          </a:bodyPr>
          <a:lstStyle/>
          <a:p>
            <a:r>
              <a:rPr lang="en-US" sz="2400" b="1" dirty="0">
                <a:latin typeface="Futura Md BT" pitchFamily="34" charset="0"/>
              </a:rPr>
              <a:t>Overview</a:t>
            </a:r>
          </a:p>
        </p:txBody>
      </p:sp>
      <p:sp>
        <p:nvSpPr>
          <p:cNvPr id="10" name="Rectangle 9"/>
          <p:cNvSpPr/>
          <p:nvPr/>
        </p:nvSpPr>
        <p:spPr>
          <a:xfrm>
            <a:off x="255188" y="4114800"/>
            <a:ext cx="4080895"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a:latin typeface="Futura Md BT" pitchFamily="34" charset="0"/>
              </a:rPr>
              <a:t>Leadership</a:t>
            </a:r>
          </a:p>
        </p:txBody>
      </p:sp>
      <p:sp>
        <p:nvSpPr>
          <p:cNvPr id="11" name="TextBox 10"/>
          <p:cNvSpPr txBox="1"/>
          <p:nvPr/>
        </p:nvSpPr>
        <p:spPr>
          <a:xfrm>
            <a:off x="228600" y="4513329"/>
            <a:ext cx="4114800" cy="1870897"/>
          </a:xfrm>
          <a:prstGeom prst="rect">
            <a:avLst/>
          </a:prstGeom>
          <a:noFill/>
        </p:spPr>
        <p:txBody>
          <a:bodyPr wrap="square" rtlCol="0">
            <a:spAutoFit/>
          </a:bodyPr>
          <a:lstStyle/>
          <a:p>
            <a:pPr algn="just">
              <a:lnSpc>
                <a:spcPct val="107000"/>
              </a:lnSpc>
              <a:spcAft>
                <a:spcPts val="800"/>
              </a:spcAft>
            </a:pPr>
            <a:r>
              <a:rPr lang="en-IN" sz="1200" b="1" kern="100" dirty="0">
                <a:latin typeface="Futura Md BT" pitchFamily="34" charset="0"/>
                <a:ea typeface="Calibri" panose="020F0502020204030204" pitchFamily="34" charset="0"/>
                <a:cs typeface="Arial" panose="020B0604020202020204" pitchFamily="34" charset="0"/>
              </a:rPr>
              <a:t>The tenets for a Senior Management Role is self-leadership, and the ability to lead a function, organization and enterprise. In today’s dynamic socio-economic world, characterized by strong competition, demanding customers, and stringent government regulations,  it is the role of the leader to steer the organization towards accomplishing its goals.  This program will build your leadership skills, enabling you to transition into a leadership role.</a:t>
            </a:r>
          </a:p>
        </p:txBody>
      </p:sp>
      <p:sp>
        <p:nvSpPr>
          <p:cNvPr id="14" name="Rectangle 13"/>
          <p:cNvSpPr/>
          <p:nvPr/>
        </p:nvSpPr>
        <p:spPr>
          <a:xfrm>
            <a:off x="4829480" y="4118881"/>
            <a:ext cx="4054527"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IN" sz="1400" b="1" dirty="0">
                <a:latin typeface="Futura Md BT" pitchFamily="34" charset="0"/>
              </a:rPr>
              <a:t>Data Driven Decision Making</a:t>
            </a:r>
          </a:p>
        </p:txBody>
      </p:sp>
      <p:sp>
        <p:nvSpPr>
          <p:cNvPr id="15" name="TextBox 14"/>
          <p:cNvSpPr txBox="1"/>
          <p:nvPr/>
        </p:nvSpPr>
        <p:spPr>
          <a:xfrm>
            <a:off x="4800600" y="4517410"/>
            <a:ext cx="4088212" cy="1658980"/>
          </a:xfrm>
          <a:prstGeom prst="rect">
            <a:avLst/>
          </a:prstGeom>
          <a:noFill/>
        </p:spPr>
        <p:txBody>
          <a:bodyPr wrap="square" rtlCol="0">
            <a:spAutoFit/>
          </a:bodyPr>
          <a:lstStyle/>
          <a:p>
            <a:pPr algn="just">
              <a:lnSpc>
                <a:spcPct val="107000"/>
              </a:lnSpc>
              <a:spcAft>
                <a:spcPts val="800"/>
              </a:spcAft>
            </a:pPr>
            <a:r>
              <a:rPr lang="en-IN" sz="1200" b="1" kern="100" dirty="0">
                <a:effectLst/>
                <a:latin typeface="Futura Md BT" pitchFamily="34" charset="0"/>
                <a:ea typeface="Calibri" panose="020F0502020204030204" pitchFamily="34" charset="0"/>
                <a:cs typeface="Arial" panose="020B0604020202020204" pitchFamily="34" charset="0"/>
              </a:rPr>
              <a:t>Data Driven Decision Making is a critical competency that executives in leadership position require. Data is the new currency and the leader’s ability to apply this information systematically, determines their success in the business.  This course will build your competency in Business Analytics, enabling you to interpret and apply data for effective decision making.</a:t>
            </a:r>
          </a:p>
        </p:txBody>
      </p:sp>
    </p:spTree>
    <p:extLst>
      <p:ext uri="{BB962C8B-B14F-4D97-AF65-F5344CB8AC3E}">
        <p14:creationId xmlns:p14="http://schemas.microsoft.com/office/powerpoint/2010/main" val="39491459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7316A1-68AC-0C27-5E6E-3431E623D4B9}"/>
              </a:ext>
            </a:extLst>
          </p:cNvPr>
          <p:cNvPicPr>
            <a:picLocks noChangeAspect="1"/>
          </p:cNvPicPr>
          <p:nvPr/>
        </p:nvPicPr>
        <p:blipFill>
          <a:blip r:embed="rId2"/>
          <a:stretch>
            <a:fillRect/>
          </a:stretch>
        </p:blipFill>
        <p:spPr>
          <a:xfrm>
            <a:off x="1395098" y="1905000"/>
            <a:ext cx="6506204" cy="4590236"/>
          </a:xfrm>
          <a:prstGeom prst="rect">
            <a:avLst/>
          </a:prstGeom>
        </p:spPr>
      </p:pic>
      <p:sp>
        <p:nvSpPr>
          <p:cNvPr id="5" name="TextBox 4"/>
          <p:cNvSpPr txBox="1"/>
          <p:nvPr/>
        </p:nvSpPr>
        <p:spPr>
          <a:xfrm>
            <a:off x="533400" y="914400"/>
            <a:ext cx="8229600" cy="738664"/>
          </a:xfrm>
          <a:prstGeom prst="rect">
            <a:avLst/>
          </a:prstGeom>
          <a:noFill/>
        </p:spPr>
        <p:txBody>
          <a:bodyPr wrap="square" rtlCol="0">
            <a:spAutoFit/>
          </a:bodyPr>
          <a:lstStyle/>
          <a:p>
            <a:pPr algn="just"/>
            <a:r>
              <a:rPr lang="en-US" sz="1400" b="1" dirty="0">
                <a:latin typeface="Futura Bk BT" pitchFamily="34" charset="0"/>
              </a:rPr>
              <a:t>Post Graduate Certificate Program in General Management and Post Graduate Certificate Program in Advanced General Management will be awarded by ISB &amp; M to participants who have successfully completed the respective programs.</a:t>
            </a:r>
          </a:p>
        </p:txBody>
      </p:sp>
      <p:sp>
        <p:nvSpPr>
          <p:cNvPr id="6" name="Content Placeholder 2"/>
          <p:cNvSpPr txBox="1">
            <a:spLocks/>
          </p:cNvSpPr>
          <p:nvPr/>
        </p:nvSpPr>
        <p:spPr>
          <a:xfrm>
            <a:off x="304800" y="304800"/>
            <a:ext cx="8229600" cy="609600"/>
          </a:xfrm>
          <a:prstGeom prst="rect">
            <a:avLst/>
          </a:prstGeom>
          <a:noFill/>
        </p:spPr>
        <p:txBody>
          <a:bodyPr vert="horz" anchor="t">
            <a:norm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64008" indent="0" algn="ctr">
              <a:buNone/>
            </a:pPr>
            <a:r>
              <a:rPr lang="en-US" b="1" dirty="0">
                <a:latin typeface="Futura Bk BT" pitchFamily="34" charset="0"/>
              </a:rPr>
              <a:t>CERTIFICATE OF COMPLETION</a:t>
            </a:r>
          </a:p>
        </p:txBody>
      </p:sp>
    </p:spTree>
    <p:extLst>
      <p:ext uri="{BB962C8B-B14F-4D97-AF65-F5344CB8AC3E}">
        <p14:creationId xmlns:p14="http://schemas.microsoft.com/office/powerpoint/2010/main" val="31857856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914400"/>
            <a:ext cx="8229600" cy="523220"/>
          </a:xfrm>
          <a:prstGeom prst="rect">
            <a:avLst/>
          </a:prstGeom>
          <a:noFill/>
        </p:spPr>
        <p:txBody>
          <a:bodyPr wrap="square" rtlCol="0">
            <a:spAutoFit/>
          </a:bodyPr>
          <a:lstStyle/>
          <a:p>
            <a:pPr algn="just"/>
            <a:r>
              <a:rPr lang="en-US" sz="1400" dirty="0">
                <a:latin typeface="Futura Bk BT" pitchFamily="34" charset="0"/>
                <a:cs typeface="Arial" panose="020B0604020202020204" pitchFamily="34" charset="0"/>
              </a:rPr>
              <a:t>Participants who have successfully completed the Step 1 or Step 2 programs, PGCGM and PGCAGM respectively,  will be entitled to be part of alumni association of ISB &amp;M, Bangalore.</a:t>
            </a:r>
            <a:endParaRPr lang="en-US" sz="1400" b="1" dirty="0">
              <a:latin typeface="Futura Bk BT" pitchFamily="34" charset="0"/>
            </a:endParaRPr>
          </a:p>
        </p:txBody>
      </p:sp>
      <p:pic>
        <p:nvPicPr>
          <p:cNvPr id="6" name="Picture 5">
            <a:extLst>
              <a:ext uri="{FF2B5EF4-FFF2-40B4-BE49-F238E27FC236}">
                <a16:creationId xmlns:a16="http://schemas.microsoft.com/office/drawing/2014/main" id="{37C1A315-6509-4856-35AB-F894C905AF02}"/>
              </a:ext>
            </a:extLst>
          </p:cNvPr>
          <p:cNvPicPr>
            <a:picLocks noChangeAspect="1"/>
          </p:cNvPicPr>
          <p:nvPr/>
        </p:nvPicPr>
        <p:blipFill>
          <a:blip r:embed="rId2"/>
          <a:stretch>
            <a:fillRect/>
          </a:stretch>
        </p:blipFill>
        <p:spPr>
          <a:xfrm>
            <a:off x="990600" y="1752600"/>
            <a:ext cx="7231039" cy="4531452"/>
          </a:xfrm>
          <a:prstGeom prst="rect">
            <a:avLst/>
          </a:prstGeom>
        </p:spPr>
      </p:pic>
      <p:sp>
        <p:nvSpPr>
          <p:cNvPr id="7" name="Content Placeholder 2"/>
          <p:cNvSpPr txBox="1">
            <a:spLocks/>
          </p:cNvSpPr>
          <p:nvPr/>
        </p:nvSpPr>
        <p:spPr>
          <a:xfrm>
            <a:off x="304800" y="304800"/>
            <a:ext cx="8229600" cy="609600"/>
          </a:xfrm>
          <a:prstGeom prst="rect">
            <a:avLst/>
          </a:prstGeom>
          <a:noFill/>
        </p:spPr>
        <p:txBody>
          <a:bodyPr vert="horz" anchor="t">
            <a:norm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64008" indent="0" algn="ctr">
              <a:buNone/>
            </a:pPr>
            <a:r>
              <a:rPr lang="en-US" b="1" dirty="0">
                <a:latin typeface="Futura Bk BT" pitchFamily="34" charset="0"/>
              </a:rPr>
              <a:t>ALUMNI</a:t>
            </a:r>
          </a:p>
        </p:txBody>
      </p:sp>
    </p:spTree>
    <p:extLst>
      <p:ext uri="{BB962C8B-B14F-4D97-AF65-F5344CB8AC3E}">
        <p14:creationId xmlns:p14="http://schemas.microsoft.com/office/powerpoint/2010/main" val="36654596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ith a mustache and glasses&#10;&#10;Description automatically generated">
            <a:extLst>
              <a:ext uri="{FF2B5EF4-FFF2-40B4-BE49-F238E27FC236}">
                <a16:creationId xmlns:a16="http://schemas.microsoft.com/office/drawing/2014/main" id="{6ED614A4-0A77-EC4F-DA68-D2C7B4EABD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0516" y="1447800"/>
            <a:ext cx="3276600" cy="2895600"/>
          </a:xfrm>
          <a:prstGeom prst="rect">
            <a:avLst/>
          </a:prstGeom>
        </p:spPr>
      </p:pic>
      <p:sp>
        <p:nvSpPr>
          <p:cNvPr id="5" name="Title 1">
            <a:extLst>
              <a:ext uri="{FF2B5EF4-FFF2-40B4-BE49-F238E27FC236}">
                <a16:creationId xmlns:a16="http://schemas.microsoft.com/office/drawing/2014/main" id="{E1F2FD85-F83E-EF7B-D18D-304C4EEF3DCE}"/>
              </a:ext>
            </a:extLst>
          </p:cNvPr>
          <p:cNvSpPr txBox="1">
            <a:spLocks/>
          </p:cNvSpPr>
          <p:nvPr/>
        </p:nvSpPr>
        <p:spPr>
          <a:xfrm>
            <a:off x="609600" y="4925568"/>
            <a:ext cx="8229600" cy="1399032"/>
          </a:xfrm>
          <a:prstGeom prst="rect">
            <a:avLst/>
          </a:prstGeom>
        </p:spPr>
        <p:txBody>
          <a:bodyPr vert="horz" anchor="ctr">
            <a:normAutofit fontScale="92500" lnSpcReduction="20000"/>
          </a:bodyPr>
          <a:lstStyle>
            <a:lvl1pPr marL="484632" algn="l" rtl="0" eaLnBrk="1" latinLnBrk="0" hangingPunct="1">
              <a:spcBef>
                <a:spcPct val="0"/>
              </a:spcBef>
              <a:buNone/>
              <a:defRPr kumimoji="0" sz="4200" b="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a:lstStyle>
          <a:p>
            <a:r>
              <a:rPr lang="en-US" sz="1600" b="1" dirty="0">
                <a:solidFill>
                  <a:schemeClr val="tx1"/>
                </a:solidFill>
              </a:rPr>
              <a:t>Professor Manoj Jaiswal is the Program Director of “The Post Graduate Certificate Program in Advanced General Management.”</a:t>
            </a:r>
          </a:p>
          <a:p>
            <a:endParaRPr lang="en-US" sz="1600" b="1" dirty="0">
              <a:solidFill>
                <a:schemeClr val="tx1"/>
              </a:solidFill>
            </a:endParaRPr>
          </a:p>
          <a:p>
            <a:r>
              <a:rPr lang="en-IN" sz="1600" b="1" dirty="0">
                <a:solidFill>
                  <a:schemeClr val="tx1"/>
                </a:solidFill>
              </a:rPr>
              <a:t>The participants can contact him at:</a:t>
            </a:r>
          </a:p>
          <a:p>
            <a:endParaRPr lang="en-IN" sz="1200" b="1" dirty="0">
              <a:solidFill>
                <a:schemeClr val="tx1"/>
              </a:solidFill>
            </a:endParaRPr>
          </a:p>
          <a:p>
            <a:r>
              <a:rPr lang="en-IN" sz="1600" b="1" i="0" dirty="0">
                <a:solidFill>
                  <a:schemeClr val="tx1"/>
                </a:solidFill>
                <a:effectLst/>
                <a:highlight>
                  <a:srgbClr val="FFFF00"/>
                </a:highlight>
                <a:latin typeface="Google Sans"/>
                <a:hlinkClick r:id="rId3"/>
              </a:rPr>
              <a:t>manoj.jaiswal@isbmb.ac.in</a:t>
            </a:r>
            <a:endParaRPr lang="en-IN" sz="1600" b="1" i="0" dirty="0">
              <a:solidFill>
                <a:schemeClr val="tx1"/>
              </a:solidFill>
              <a:effectLst/>
              <a:highlight>
                <a:srgbClr val="FFFF00"/>
              </a:highlight>
              <a:latin typeface="Google Sans"/>
            </a:endParaRPr>
          </a:p>
          <a:p>
            <a:r>
              <a:rPr lang="en-IN" sz="1600" b="1" i="0" dirty="0">
                <a:solidFill>
                  <a:schemeClr val="tx1"/>
                </a:solidFill>
                <a:effectLst/>
                <a:highlight>
                  <a:srgbClr val="FFFF00"/>
                </a:highlight>
                <a:latin typeface="Google Sans"/>
              </a:rPr>
              <a:t>Mobile No : 9600088929</a:t>
            </a:r>
          </a:p>
          <a:p>
            <a:endParaRPr lang="en-IN" sz="1600" b="1" dirty="0"/>
          </a:p>
          <a:p>
            <a:endParaRPr lang="en-IN" sz="1200" b="1" dirty="0"/>
          </a:p>
          <a:p>
            <a:endParaRPr lang="en-IN" sz="1200" b="1" dirty="0"/>
          </a:p>
        </p:txBody>
      </p:sp>
      <p:sp>
        <p:nvSpPr>
          <p:cNvPr id="6" name="Content Placeholder 2"/>
          <p:cNvSpPr txBox="1">
            <a:spLocks/>
          </p:cNvSpPr>
          <p:nvPr/>
        </p:nvSpPr>
        <p:spPr>
          <a:xfrm>
            <a:off x="304800" y="304800"/>
            <a:ext cx="8229600" cy="609600"/>
          </a:xfrm>
          <a:prstGeom prst="rect">
            <a:avLst/>
          </a:prstGeom>
          <a:noFill/>
        </p:spPr>
        <p:txBody>
          <a:bodyPr vert="horz" anchor="t">
            <a:norm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64008" indent="0" algn="ctr">
              <a:buNone/>
            </a:pPr>
            <a:r>
              <a:rPr lang="en-US" b="1" dirty="0">
                <a:latin typeface="Futura Bk BT" pitchFamily="34" charset="0"/>
              </a:rPr>
              <a:t>PROGRAM DIRECTOR</a:t>
            </a:r>
          </a:p>
        </p:txBody>
      </p:sp>
    </p:spTree>
    <p:extLst>
      <p:ext uri="{BB962C8B-B14F-4D97-AF65-F5344CB8AC3E}">
        <p14:creationId xmlns:p14="http://schemas.microsoft.com/office/powerpoint/2010/main" val="191506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163677629"/>
              </p:ext>
            </p:extLst>
          </p:nvPr>
        </p:nvGraphicFramePr>
        <p:xfrm>
          <a:off x="1614324" y="1352986"/>
          <a:ext cx="6096000" cy="26111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406400">
                <a:tc>
                  <a:txBody>
                    <a:bodyPr/>
                    <a:lstStyle/>
                    <a:p>
                      <a:r>
                        <a:rPr lang="en-US" dirty="0"/>
                        <a:t>Key Milestones</a:t>
                      </a:r>
                    </a:p>
                  </a:txBody>
                  <a:tcPr/>
                </a:tc>
                <a:tc>
                  <a:txBody>
                    <a:bodyPr/>
                    <a:lstStyle/>
                    <a:p>
                      <a:r>
                        <a:rPr lang="en-US" dirty="0"/>
                        <a:t>Dates</a:t>
                      </a:r>
                    </a:p>
                  </a:txBody>
                  <a:tcPr/>
                </a:tc>
                <a:extLst>
                  <a:ext uri="{0D108BD9-81ED-4DB2-BD59-A6C34878D82A}">
                    <a16:rowId xmlns:a16="http://schemas.microsoft.com/office/drawing/2014/main" val="10000"/>
                  </a:ext>
                </a:extLst>
              </a:tr>
              <a:tr h="406400">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r h="40640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406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latin typeface="Futura Bk B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Futura Bk BT"/>
                        </a:rPr>
                        <a:t>Declaration of Results</a:t>
                      </a:r>
                    </a:p>
                  </a:txBody>
                  <a:tcPr/>
                </a:tc>
                <a:tc>
                  <a:txBody>
                    <a:bodyPr/>
                    <a:lstStyle/>
                    <a:p>
                      <a:endParaRPr lang="en-US" dirty="0"/>
                    </a:p>
                  </a:txBody>
                  <a:tcPr/>
                </a:tc>
                <a:extLst>
                  <a:ext uri="{0D108BD9-81ED-4DB2-BD59-A6C34878D82A}">
                    <a16:rowId xmlns:a16="http://schemas.microsoft.com/office/drawing/2014/main" val="10003"/>
                  </a:ext>
                </a:extLst>
              </a:tr>
              <a:tr h="40640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186521531"/>
                  </a:ext>
                </a:extLst>
              </a:tr>
              <a:tr h="40640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5"/>
                  </a:ext>
                </a:extLst>
              </a:tr>
            </a:tbl>
          </a:graphicData>
        </a:graphic>
      </p:graphicFrame>
      <p:sp>
        <p:nvSpPr>
          <p:cNvPr id="7" name="TextBox 6"/>
          <p:cNvSpPr txBox="1"/>
          <p:nvPr/>
        </p:nvSpPr>
        <p:spPr>
          <a:xfrm>
            <a:off x="2895600" y="659642"/>
            <a:ext cx="3581400" cy="523220"/>
          </a:xfrm>
          <a:prstGeom prst="rect">
            <a:avLst/>
          </a:prstGeom>
          <a:noFill/>
        </p:spPr>
        <p:txBody>
          <a:bodyPr wrap="square" rtlCol="0">
            <a:spAutoFit/>
          </a:bodyPr>
          <a:lstStyle/>
          <a:p>
            <a:pPr algn="ctr"/>
            <a:r>
              <a:rPr lang="en-US" sz="2800" b="1" dirty="0">
                <a:latin typeface="Futura Bk BT" pitchFamily="34" charset="0"/>
              </a:rPr>
              <a:t>IMPORTANT DATES</a:t>
            </a:r>
          </a:p>
        </p:txBody>
      </p:sp>
      <p:sp>
        <p:nvSpPr>
          <p:cNvPr id="10" name="TextBox 9"/>
          <p:cNvSpPr txBox="1"/>
          <p:nvPr/>
        </p:nvSpPr>
        <p:spPr>
          <a:xfrm>
            <a:off x="1675701" y="1752600"/>
            <a:ext cx="3048699" cy="584775"/>
          </a:xfrm>
          <a:prstGeom prst="rect">
            <a:avLst/>
          </a:prstGeom>
          <a:noFill/>
        </p:spPr>
        <p:txBody>
          <a:bodyPr wrap="square" rtlCol="0">
            <a:spAutoFit/>
          </a:bodyPr>
          <a:lstStyle/>
          <a:p>
            <a:r>
              <a:rPr lang="en-US" sz="1600" b="1" dirty="0">
                <a:solidFill>
                  <a:schemeClr val="tx2">
                    <a:lumMod val="50000"/>
                  </a:schemeClr>
                </a:solidFill>
                <a:latin typeface="Futura Bk BT" pitchFamily="34" charset="0"/>
              </a:rPr>
              <a:t>Last date of Application for Admission</a:t>
            </a:r>
            <a:endParaRPr lang="en-IN" sz="1600" b="1" dirty="0">
              <a:solidFill>
                <a:schemeClr val="tx2">
                  <a:lumMod val="50000"/>
                </a:schemeClr>
              </a:solidFill>
              <a:latin typeface="Futura Bk BT" pitchFamily="34" charset="0"/>
            </a:endParaRPr>
          </a:p>
        </p:txBody>
      </p:sp>
      <p:sp>
        <p:nvSpPr>
          <p:cNvPr id="11" name="TextBox 10"/>
          <p:cNvSpPr txBox="1"/>
          <p:nvPr/>
        </p:nvSpPr>
        <p:spPr>
          <a:xfrm>
            <a:off x="1600200" y="2477728"/>
            <a:ext cx="1850923" cy="338554"/>
          </a:xfrm>
          <a:prstGeom prst="rect">
            <a:avLst/>
          </a:prstGeom>
          <a:noFill/>
        </p:spPr>
        <p:txBody>
          <a:bodyPr wrap="square" rtlCol="0">
            <a:spAutoFit/>
          </a:bodyPr>
          <a:lstStyle/>
          <a:p>
            <a:pPr lvl="0">
              <a:defRPr/>
            </a:pPr>
            <a:r>
              <a:rPr lang="en-US" sz="1600" b="1" dirty="0">
                <a:solidFill>
                  <a:schemeClr val="tx2">
                    <a:lumMod val="50000"/>
                  </a:schemeClr>
                </a:solidFill>
                <a:latin typeface="Futura Bk BT" pitchFamily="34" charset="0"/>
              </a:rPr>
              <a:t>Online Interview</a:t>
            </a:r>
            <a:endParaRPr lang="en-IN" sz="1600" b="1" dirty="0">
              <a:solidFill>
                <a:schemeClr val="tx2">
                  <a:lumMod val="50000"/>
                </a:schemeClr>
              </a:solidFill>
              <a:latin typeface="Futura Bk BT" pitchFamily="34" charset="0"/>
            </a:endParaRPr>
          </a:p>
        </p:txBody>
      </p:sp>
      <p:sp>
        <p:nvSpPr>
          <p:cNvPr id="12" name="TextBox 11"/>
          <p:cNvSpPr txBox="1"/>
          <p:nvPr/>
        </p:nvSpPr>
        <p:spPr>
          <a:xfrm>
            <a:off x="1600200" y="3505200"/>
            <a:ext cx="1872629" cy="369332"/>
          </a:xfrm>
          <a:prstGeom prst="rect">
            <a:avLst/>
          </a:prstGeom>
          <a:noFill/>
        </p:spPr>
        <p:txBody>
          <a:bodyPr wrap="none" rtlCol="0">
            <a:spAutoFit/>
          </a:bodyPr>
          <a:lstStyle/>
          <a:p>
            <a:r>
              <a:rPr lang="en-US" sz="1600" b="1" dirty="0">
                <a:solidFill>
                  <a:schemeClr val="tx2">
                    <a:lumMod val="50000"/>
                  </a:schemeClr>
                </a:solidFill>
                <a:latin typeface="Futura Bk BT" pitchFamily="34" charset="0"/>
              </a:rPr>
              <a:t>Payment</a:t>
            </a:r>
            <a:r>
              <a:rPr lang="en-US" b="1" dirty="0">
                <a:solidFill>
                  <a:schemeClr val="tx2">
                    <a:lumMod val="50000"/>
                  </a:schemeClr>
                </a:solidFill>
                <a:latin typeface="Futura Bk BT" pitchFamily="34" charset="0"/>
              </a:rPr>
              <a:t> of Fee </a:t>
            </a:r>
            <a:endParaRPr lang="en-IN" b="1" dirty="0">
              <a:solidFill>
                <a:schemeClr val="tx2">
                  <a:lumMod val="50000"/>
                </a:schemeClr>
              </a:solidFill>
              <a:latin typeface="Futura Bk BT" pitchFamily="34" charset="0"/>
            </a:endParaRPr>
          </a:p>
        </p:txBody>
      </p:sp>
      <p:sp>
        <p:nvSpPr>
          <p:cNvPr id="14" name="TextBox 13"/>
          <p:cNvSpPr txBox="1"/>
          <p:nvPr/>
        </p:nvSpPr>
        <p:spPr>
          <a:xfrm>
            <a:off x="1524000" y="4004846"/>
            <a:ext cx="3150221" cy="338554"/>
          </a:xfrm>
          <a:prstGeom prst="rect">
            <a:avLst/>
          </a:prstGeom>
          <a:noFill/>
        </p:spPr>
        <p:txBody>
          <a:bodyPr wrap="none" rtlCol="0">
            <a:spAutoFit/>
          </a:bodyPr>
          <a:lstStyle/>
          <a:p>
            <a:r>
              <a:rPr lang="en-US" sz="1600" b="1" dirty="0">
                <a:solidFill>
                  <a:schemeClr val="tx2">
                    <a:lumMod val="50000"/>
                  </a:schemeClr>
                </a:solidFill>
                <a:latin typeface="Futura Bk BT" pitchFamily="34" charset="0"/>
              </a:rPr>
              <a:t>Commencement </a:t>
            </a:r>
            <a:r>
              <a:rPr lang="en-US" sz="1600" b="1">
                <a:solidFill>
                  <a:schemeClr val="tx2">
                    <a:lumMod val="50000"/>
                  </a:schemeClr>
                </a:solidFill>
                <a:latin typeface="Futura Bk BT" pitchFamily="34" charset="0"/>
              </a:rPr>
              <a:t>of Program: </a:t>
            </a:r>
            <a:endParaRPr lang="en-IN" sz="1600" b="1" dirty="0">
              <a:solidFill>
                <a:schemeClr val="tx2">
                  <a:lumMod val="50000"/>
                </a:schemeClr>
              </a:solidFill>
              <a:latin typeface="Futura Bk BT" pitchFamily="34" charset="0"/>
            </a:endParaRPr>
          </a:p>
        </p:txBody>
      </p:sp>
      <p:sp>
        <p:nvSpPr>
          <p:cNvPr id="15" name="TextBox 14"/>
          <p:cNvSpPr txBox="1"/>
          <p:nvPr/>
        </p:nvSpPr>
        <p:spPr>
          <a:xfrm>
            <a:off x="2933700" y="4429780"/>
            <a:ext cx="3581400" cy="523220"/>
          </a:xfrm>
          <a:prstGeom prst="rect">
            <a:avLst/>
          </a:prstGeom>
          <a:noFill/>
        </p:spPr>
        <p:txBody>
          <a:bodyPr wrap="square" rtlCol="0">
            <a:spAutoFit/>
          </a:bodyPr>
          <a:lstStyle/>
          <a:p>
            <a:pPr algn="ctr"/>
            <a:r>
              <a:rPr lang="en-US" sz="2800" b="1" dirty="0">
                <a:latin typeface="Futura Bk BT" pitchFamily="34" charset="0"/>
              </a:rPr>
              <a:t>PAYMENT  OF  FEE</a:t>
            </a:r>
          </a:p>
        </p:txBody>
      </p:sp>
      <p:sp>
        <p:nvSpPr>
          <p:cNvPr id="16" name="TextBox 15">
            <a:extLst>
              <a:ext uri="{FF2B5EF4-FFF2-40B4-BE49-F238E27FC236}">
                <a16:creationId xmlns:a16="http://schemas.microsoft.com/office/drawing/2014/main" id="{E1321795-3BAC-36E9-7357-2762C6CA5B3B}"/>
              </a:ext>
            </a:extLst>
          </p:cNvPr>
          <p:cNvSpPr txBox="1"/>
          <p:nvPr/>
        </p:nvSpPr>
        <p:spPr>
          <a:xfrm>
            <a:off x="1752599" y="4951274"/>
            <a:ext cx="5819451" cy="1754326"/>
          </a:xfrm>
          <a:prstGeom prst="rect">
            <a:avLst/>
          </a:prstGeom>
          <a:noFill/>
          <a:ln>
            <a:solidFill>
              <a:schemeClr val="bg2">
                <a:lumMod val="50000"/>
              </a:schemeClr>
            </a:solidFill>
          </a:ln>
        </p:spPr>
        <p:txBody>
          <a:bodyPr wrap="square">
            <a:spAutoFit/>
          </a:bodyPr>
          <a:lstStyle/>
          <a:p>
            <a:r>
              <a:rPr lang="en-IN" b="1" dirty="0">
                <a:latin typeface="Futura Bk BT" pitchFamily="34" charset="0"/>
              </a:rPr>
              <a:t>Company's Bank Details</a:t>
            </a:r>
          </a:p>
          <a:p>
            <a:r>
              <a:rPr lang="en-IN" b="1" dirty="0">
                <a:latin typeface="Futura Bk BT" pitchFamily="34" charset="0"/>
              </a:rPr>
              <a:t>A/c Holder's Name : </a:t>
            </a:r>
            <a:r>
              <a:rPr lang="en-IN" dirty="0">
                <a:latin typeface="Futura Bk BT" pitchFamily="34" charset="0"/>
              </a:rPr>
              <a:t>ISB &amp; M BANGALORE</a:t>
            </a:r>
          </a:p>
          <a:p>
            <a:r>
              <a:rPr lang="en-IN" b="1" dirty="0">
                <a:latin typeface="Futura Bk BT" pitchFamily="34" charset="0"/>
              </a:rPr>
              <a:t>Bank Name : </a:t>
            </a:r>
            <a:r>
              <a:rPr lang="en-IN" dirty="0">
                <a:latin typeface="Futura Bk BT" pitchFamily="34" charset="0"/>
              </a:rPr>
              <a:t>HDFC BANK LTD,</a:t>
            </a:r>
          </a:p>
          <a:p>
            <a:r>
              <a:rPr lang="en-IN" b="1" dirty="0">
                <a:latin typeface="Futura Bk BT" pitchFamily="34" charset="0"/>
              </a:rPr>
              <a:t>A/c No. : </a:t>
            </a:r>
            <a:r>
              <a:rPr lang="en-IN" dirty="0">
                <a:latin typeface="Futura Bk BT" pitchFamily="34" charset="0"/>
              </a:rPr>
              <a:t>50100358620255</a:t>
            </a:r>
          </a:p>
          <a:p>
            <a:r>
              <a:rPr lang="en-IN" b="1" dirty="0">
                <a:latin typeface="Futura Bk BT" pitchFamily="34" charset="0"/>
              </a:rPr>
              <a:t>Branch &amp; IFS Code: </a:t>
            </a:r>
            <a:r>
              <a:rPr lang="en-IN" dirty="0">
                <a:latin typeface="Futura Bk BT" pitchFamily="34" charset="0"/>
              </a:rPr>
              <a:t>PASHAN, PUNE &amp; HDFC0000223</a:t>
            </a:r>
          </a:p>
        </p:txBody>
      </p:sp>
    </p:spTree>
    <p:extLst>
      <p:ext uri="{BB962C8B-B14F-4D97-AF65-F5344CB8AC3E}">
        <p14:creationId xmlns:p14="http://schemas.microsoft.com/office/powerpoint/2010/main" val="1813921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533400" y="609600"/>
            <a:ext cx="2411238" cy="461665"/>
          </a:xfrm>
          <a:prstGeom prst="rect">
            <a:avLst/>
          </a:prstGeom>
          <a:noFill/>
        </p:spPr>
        <p:txBody>
          <a:bodyPr wrap="none" rtlCol="0">
            <a:spAutoFit/>
          </a:bodyPr>
          <a:lstStyle/>
          <a:p>
            <a:r>
              <a:rPr lang="en-US" sz="2400" b="1" dirty="0">
                <a:solidFill>
                  <a:schemeClr val="tx2">
                    <a:lumMod val="25000"/>
                  </a:schemeClr>
                </a:solidFill>
                <a:latin typeface="Futura Md BT" pitchFamily="34" charset="0"/>
              </a:rPr>
              <a:t>2 STEP MODEL</a:t>
            </a:r>
          </a:p>
        </p:txBody>
      </p:sp>
      <p:sp>
        <p:nvSpPr>
          <p:cNvPr id="6" name="TextBox 5"/>
          <p:cNvSpPr txBox="1"/>
          <p:nvPr/>
        </p:nvSpPr>
        <p:spPr>
          <a:xfrm>
            <a:off x="753510" y="2057400"/>
            <a:ext cx="1736373" cy="1231106"/>
          </a:xfrm>
          <a:prstGeom prst="rect">
            <a:avLst/>
          </a:prstGeom>
          <a:noFill/>
        </p:spPr>
        <p:txBody>
          <a:bodyPr wrap="none" rtlCol="0">
            <a:spAutoFit/>
          </a:bodyPr>
          <a:lstStyle/>
          <a:p>
            <a:pPr algn="ctr"/>
            <a:r>
              <a:rPr lang="en-IN" b="1" dirty="0">
                <a:solidFill>
                  <a:schemeClr val="tx2">
                    <a:lumMod val="25000"/>
                  </a:schemeClr>
                </a:solidFill>
                <a:latin typeface="Futura Md BT" pitchFamily="34" charset="0"/>
              </a:rPr>
              <a:t>STEP 1</a:t>
            </a:r>
          </a:p>
          <a:p>
            <a:pPr algn="ctr"/>
            <a:r>
              <a:rPr lang="en-IN" sz="1400" b="1" dirty="0">
                <a:solidFill>
                  <a:schemeClr val="tx2">
                    <a:lumMod val="25000"/>
                  </a:schemeClr>
                </a:solidFill>
                <a:latin typeface="Futura Md BT" pitchFamily="34" charset="0"/>
              </a:rPr>
              <a:t>POSTGRADUATE </a:t>
            </a:r>
          </a:p>
          <a:p>
            <a:pPr algn="ctr"/>
            <a:r>
              <a:rPr lang="en-IN" sz="1400" b="1" dirty="0">
                <a:solidFill>
                  <a:schemeClr val="tx2">
                    <a:lumMod val="25000"/>
                  </a:schemeClr>
                </a:solidFill>
                <a:latin typeface="Futura Md BT" pitchFamily="34" charset="0"/>
              </a:rPr>
              <a:t>CERTIFICATION IN </a:t>
            </a:r>
          </a:p>
          <a:p>
            <a:pPr algn="ctr"/>
            <a:r>
              <a:rPr lang="en-IN" sz="1400" b="1" dirty="0">
                <a:solidFill>
                  <a:schemeClr val="tx2">
                    <a:lumMod val="25000"/>
                  </a:schemeClr>
                </a:solidFill>
                <a:latin typeface="Futura Md BT" pitchFamily="34" charset="0"/>
              </a:rPr>
              <a:t>GENERAL </a:t>
            </a:r>
          </a:p>
          <a:p>
            <a:pPr algn="ctr"/>
            <a:r>
              <a:rPr lang="en-IN" sz="1400" b="1" dirty="0">
                <a:solidFill>
                  <a:schemeClr val="tx2">
                    <a:lumMod val="25000"/>
                  </a:schemeClr>
                </a:solidFill>
                <a:latin typeface="Futura Md BT" pitchFamily="34" charset="0"/>
              </a:rPr>
              <a:t>MANAGEMENT</a:t>
            </a:r>
          </a:p>
        </p:txBody>
      </p:sp>
      <p:sp>
        <p:nvSpPr>
          <p:cNvPr id="7" name="TextBox 6"/>
          <p:cNvSpPr txBox="1"/>
          <p:nvPr/>
        </p:nvSpPr>
        <p:spPr>
          <a:xfrm>
            <a:off x="3401291" y="1942272"/>
            <a:ext cx="4980709" cy="1475404"/>
          </a:xfrm>
          <a:prstGeom prst="rect">
            <a:avLst/>
          </a:prstGeom>
          <a:noFill/>
        </p:spPr>
        <p:txBody>
          <a:bodyPr wrap="square" rtlCol="0">
            <a:spAutoFit/>
          </a:bodyPr>
          <a:lstStyle/>
          <a:p>
            <a:pPr algn="just">
              <a:lnSpc>
                <a:spcPct val="107000"/>
              </a:lnSpc>
              <a:spcAft>
                <a:spcPts val="800"/>
              </a:spcAft>
            </a:pPr>
            <a:r>
              <a:rPr lang="en-IN" sz="1400" dirty="0">
                <a:solidFill>
                  <a:schemeClr val="tx2">
                    <a:lumMod val="25000"/>
                  </a:schemeClr>
                </a:solidFill>
                <a:latin typeface="Futura Md BT" pitchFamily="34" charset="0"/>
              </a:rPr>
              <a:t>This is a flexible program where participants are expected to complete only Module 1 and Module 2 out of the four modules. On successful completion of the assignments and assessments, participants will be  awarded the, “</a:t>
            </a:r>
            <a:r>
              <a:rPr lang="en-IN" sz="1400" b="1" dirty="0">
                <a:solidFill>
                  <a:schemeClr val="tx2">
                    <a:lumMod val="25000"/>
                  </a:schemeClr>
                </a:solidFill>
                <a:latin typeface="Futura Md BT" pitchFamily="34" charset="0"/>
              </a:rPr>
              <a:t>POST GRADUATE CERTIFICATE PROGRAM IN GENERAL MANAGEMENT”.</a:t>
            </a:r>
          </a:p>
        </p:txBody>
      </p:sp>
      <p:sp>
        <p:nvSpPr>
          <p:cNvPr id="8" name="TextBox 7"/>
          <p:cNvSpPr txBox="1"/>
          <p:nvPr/>
        </p:nvSpPr>
        <p:spPr>
          <a:xfrm>
            <a:off x="505691" y="4722721"/>
            <a:ext cx="2237509" cy="1272977"/>
          </a:xfrm>
          <a:prstGeom prst="rect">
            <a:avLst/>
          </a:prstGeom>
          <a:noFill/>
        </p:spPr>
        <p:txBody>
          <a:bodyPr wrap="square" rtlCol="0">
            <a:spAutoFit/>
          </a:bodyPr>
          <a:lstStyle/>
          <a:p>
            <a:pPr algn="ctr"/>
            <a:r>
              <a:rPr lang="en-IN" b="1" dirty="0">
                <a:solidFill>
                  <a:schemeClr val="tx2">
                    <a:lumMod val="25000"/>
                  </a:schemeClr>
                </a:solidFill>
                <a:latin typeface="Futura Md BT" pitchFamily="34" charset="0"/>
              </a:rPr>
              <a:t>STEP 2</a:t>
            </a:r>
          </a:p>
          <a:p>
            <a:pPr algn="ctr">
              <a:lnSpc>
                <a:spcPct val="107000"/>
              </a:lnSpc>
              <a:spcAft>
                <a:spcPts val="800"/>
              </a:spcAft>
            </a:pPr>
            <a:r>
              <a:rPr lang="en-IN" sz="1400" b="1" dirty="0">
                <a:solidFill>
                  <a:schemeClr val="tx2">
                    <a:lumMod val="25000"/>
                  </a:schemeClr>
                </a:solidFill>
                <a:latin typeface="Futura Md BT" pitchFamily="34" charset="0"/>
              </a:rPr>
              <a:t>POSTGRADUATE CERTIFICATION IN ADVANCED GENERAL MANAGEMENT</a:t>
            </a:r>
          </a:p>
        </p:txBody>
      </p:sp>
      <p:sp>
        <p:nvSpPr>
          <p:cNvPr id="9" name="TextBox 8"/>
          <p:cNvSpPr txBox="1"/>
          <p:nvPr/>
        </p:nvSpPr>
        <p:spPr>
          <a:xfrm>
            <a:off x="3553691" y="4652296"/>
            <a:ext cx="4980709" cy="1228157"/>
          </a:xfrm>
          <a:prstGeom prst="rect">
            <a:avLst/>
          </a:prstGeom>
          <a:noFill/>
        </p:spPr>
        <p:txBody>
          <a:bodyPr wrap="square" rtlCol="0">
            <a:spAutoFit/>
          </a:bodyPr>
          <a:lstStyle/>
          <a:p>
            <a:pPr algn="just">
              <a:lnSpc>
                <a:spcPct val="107000"/>
              </a:lnSpc>
              <a:spcAft>
                <a:spcPts val="800"/>
              </a:spcAft>
            </a:pPr>
            <a:r>
              <a:rPr lang="en-IN" sz="1400" dirty="0">
                <a:solidFill>
                  <a:schemeClr val="tx2">
                    <a:lumMod val="25000"/>
                  </a:schemeClr>
                </a:solidFill>
                <a:latin typeface="Futura Md BT" pitchFamily="34" charset="0"/>
              </a:rPr>
              <a:t>Participants have to complete all four modules in this program. On successful completion of the assignments and assessments, participants will be  awarded the, “</a:t>
            </a:r>
            <a:r>
              <a:rPr lang="en-IN" sz="1400" b="1" dirty="0">
                <a:solidFill>
                  <a:schemeClr val="tx2">
                    <a:lumMod val="25000"/>
                  </a:schemeClr>
                </a:solidFill>
                <a:latin typeface="Futura Md BT" pitchFamily="34" charset="0"/>
              </a:rPr>
              <a:t>POST GRADUATE CERTIFICATE PROGRAM IN ADVANCED GENERAL MANAGEMENT”.</a:t>
            </a:r>
          </a:p>
        </p:txBody>
      </p:sp>
    </p:spTree>
    <p:extLst>
      <p:ext uri="{BB962C8B-B14F-4D97-AF65-F5344CB8AC3E}">
        <p14:creationId xmlns:p14="http://schemas.microsoft.com/office/powerpoint/2010/main" val="4001506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255188" y="228600"/>
            <a:ext cx="4946073"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Futura Md BT" pitchFamily="34" charset="0"/>
              </a:rPr>
              <a:t>How will you Learn?</a:t>
            </a:r>
          </a:p>
        </p:txBody>
      </p:sp>
      <p:sp>
        <p:nvSpPr>
          <p:cNvPr id="6" name="TextBox 5"/>
          <p:cNvSpPr txBox="1"/>
          <p:nvPr/>
        </p:nvSpPr>
        <p:spPr>
          <a:xfrm>
            <a:off x="220552" y="609600"/>
            <a:ext cx="4980709" cy="1600438"/>
          </a:xfrm>
          <a:prstGeom prst="rect">
            <a:avLst/>
          </a:prstGeom>
          <a:noFill/>
        </p:spPr>
        <p:txBody>
          <a:bodyPr wrap="square" rtlCol="0">
            <a:spAutoFit/>
          </a:bodyPr>
          <a:lstStyle/>
          <a:p>
            <a:pPr algn="just"/>
            <a:r>
              <a:rPr lang="en-US" sz="1400" dirty="0">
                <a:latin typeface="Futura Md BT" pitchFamily="34" charset="0"/>
              </a:rPr>
              <a:t>This program will be taught through experiential learning, case studies, business scenarios, business videos, role plays, industry projects and simulations.  Senior Corporate  Executives will be invited to take specific sessions to share their experience.  Expert Faculty from ISB&amp;M, Bangalore, will assist the students to understand the concepts, models and theory.</a:t>
            </a:r>
          </a:p>
        </p:txBody>
      </p:sp>
      <p:sp>
        <p:nvSpPr>
          <p:cNvPr id="7" name="Rectangle 6"/>
          <p:cNvSpPr/>
          <p:nvPr/>
        </p:nvSpPr>
        <p:spPr>
          <a:xfrm>
            <a:off x="255188" y="2209800"/>
            <a:ext cx="4946073"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Futura Md BT" pitchFamily="34" charset="0"/>
              </a:rPr>
              <a:t>Industry  Practitioners</a:t>
            </a:r>
            <a:endParaRPr lang="en-IN" sz="1600" b="1" dirty="0">
              <a:latin typeface="Futura Md BT" pitchFamily="34" charset="0"/>
            </a:endParaRPr>
          </a:p>
        </p:txBody>
      </p:sp>
      <p:sp>
        <p:nvSpPr>
          <p:cNvPr id="8" name="TextBox 7"/>
          <p:cNvSpPr txBox="1"/>
          <p:nvPr/>
        </p:nvSpPr>
        <p:spPr>
          <a:xfrm>
            <a:off x="220552" y="2590800"/>
            <a:ext cx="4980709" cy="1384995"/>
          </a:xfrm>
          <a:prstGeom prst="rect">
            <a:avLst/>
          </a:prstGeom>
          <a:noFill/>
        </p:spPr>
        <p:txBody>
          <a:bodyPr wrap="square" rtlCol="0">
            <a:spAutoFit/>
          </a:bodyPr>
          <a:lstStyle/>
          <a:p>
            <a:pPr algn="just"/>
            <a:r>
              <a:rPr lang="en-US" sz="1400" dirty="0">
                <a:latin typeface="Futura Md BT" pitchFamily="34" charset="0"/>
              </a:rPr>
              <a:t>One of the USP of this program is that we will have industry practitioners in each subject. They will share contemporary practices, real-time challenges faced by the industry and how they are addressing them.  This will provide the participants with deep insights into their subjects and an excellent networking opportunity.</a:t>
            </a:r>
          </a:p>
        </p:txBody>
      </p:sp>
      <p:sp>
        <p:nvSpPr>
          <p:cNvPr id="9" name="Rectangle 8"/>
          <p:cNvSpPr/>
          <p:nvPr/>
        </p:nvSpPr>
        <p:spPr>
          <a:xfrm>
            <a:off x="237869" y="3962400"/>
            <a:ext cx="4946073"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Futura Md BT" pitchFamily="34" charset="0"/>
              </a:rPr>
              <a:t>Coaching  &amp;  Mentoring</a:t>
            </a:r>
          </a:p>
        </p:txBody>
      </p:sp>
      <p:sp>
        <p:nvSpPr>
          <p:cNvPr id="10" name="TextBox 9"/>
          <p:cNvSpPr txBox="1"/>
          <p:nvPr/>
        </p:nvSpPr>
        <p:spPr>
          <a:xfrm>
            <a:off x="203233" y="4267200"/>
            <a:ext cx="4980709" cy="954107"/>
          </a:xfrm>
          <a:prstGeom prst="rect">
            <a:avLst/>
          </a:prstGeom>
          <a:noFill/>
        </p:spPr>
        <p:txBody>
          <a:bodyPr wrap="square" rtlCol="0">
            <a:spAutoFit/>
          </a:bodyPr>
          <a:lstStyle/>
          <a:p>
            <a:pPr algn="just"/>
            <a:r>
              <a:rPr lang="en-US" sz="1400" dirty="0">
                <a:latin typeface="Futura Md BT" pitchFamily="34" charset="0"/>
              </a:rPr>
              <a:t>All the participants will get exclusive time one-on-one with the  Senior Corporate Executives and Faculty members of ISB&amp;M, who will coach and mentor them to be successful in their respective organizations.</a:t>
            </a:r>
          </a:p>
        </p:txBody>
      </p:sp>
      <p:sp>
        <p:nvSpPr>
          <p:cNvPr id="2" name="Rectangle 1">
            <a:extLst>
              <a:ext uri="{FF2B5EF4-FFF2-40B4-BE49-F238E27FC236}">
                <a16:creationId xmlns:a16="http://schemas.microsoft.com/office/drawing/2014/main" id="{D5E2F751-A096-6E6A-4906-54D7BABE890B}"/>
              </a:ext>
            </a:extLst>
          </p:cNvPr>
          <p:cNvSpPr/>
          <p:nvPr/>
        </p:nvSpPr>
        <p:spPr>
          <a:xfrm>
            <a:off x="228600" y="5257800"/>
            <a:ext cx="4946073"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Futura Md BT" pitchFamily="34" charset="0"/>
              </a:rPr>
              <a:t>Transition Support</a:t>
            </a:r>
          </a:p>
        </p:txBody>
      </p:sp>
      <p:sp>
        <p:nvSpPr>
          <p:cNvPr id="3" name="TextBox 2">
            <a:extLst>
              <a:ext uri="{FF2B5EF4-FFF2-40B4-BE49-F238E27FC236}">
                <a16:creationId xmlns:a16="http://schemas.microsoft.com/office/drawing/2014/main" id="{7B628E4C-568A-81D0-F819-DC99BEA2799E}"/>
              </a:ext>
            </a:extLst>
          </p:cNvPr>
          <p:cNvSpPr txBox="1"/>
          <p:nvPr/>
        </p:nvSpPr>
        <p:spPr>
          <a:xfrm>
            <a:off x="228600" y="5599093"/>
            <a:ext cx="4980709" cy="954107"/>
          </a:xfrm>
          <a:prstGeom prst="rect">
            <a:avLst/>
          </a:prstGeom>
          <a:noFill/>
        </p:spPr>
        <p:txBody>
          <a:bodyPr wrap="square" rtlCol="0">
            <a:spAutoFit/>
          </a:bodyPr>
          <a:lstStyle/>
          <a:p>
            <a:pPr algn="just"/>
            <a:r>
              <a:rPr lang="en-US" sz="1400" dirty="0">
                <a:latin typeface="Futura Md BT" pitchFamily="34" charset="0"/>
              </a:rPr>
              <a:t>Another USP of this program is the Transition Support provided by the Senior Corporate Executives and Faculty of ISB&amp;M.  They will provide guidance and counselling on how to grow in one’s career.  </a:t>
            </a:r>
          </a:p>
        </p:txBody>
      </p:sp>
    </p:spTree>
    <p:extLst>
      <p:ext uri="{BB962C8B-B14F-4D97-AF65-F5344CB8AC3E}">
        <p14:creationId xmlns:p14="http://schemas.microsoft.com/office/powerpoint/2010/main" val="1049725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381000" y="1720334"/>
            <a:ext cx="1075936" cy="307777"/>
          </a:xfrm>
          <a:prstGeom prst="rect">
            <a:avLst/>
          </a:prstGeom>
          <a:noFill/>
        </p:spPr>
        <p:txBody>
          <a:bodyPr wrap="none" rtlCol="0">
            <a:spAutoFit/>
          </a:bodyPr>
          <a:lstStyle/>
          <a:p>
            <a:r>
              <a:rPr lang="en-US" sz="1400" b="1" dirty="0">
                <a:solidFill>
                  <a:schemeClr val="accent5">
                    <a:lumMod val="75000"/>
                  </a:schemeClr>
                </a:solidFill>
                <a:latin typeface="Futura Md BT" pitchFamily="34" charset="0"/>
              </a:rPr>
              <a:t>BUSINESS</a:t>
            </a:r>
          </a:p>
        </p:txBody>
      </p:sp>
      <p:sp>
        <p:nvSpPr>
          <p:cNvPr id="6" name="TextBox 5"/>
          <p:cNvSpPr txBox="1"/>
          <p:nvPr/>
        </p:nvSpPr>
        <p:spPr>
          <a:xfrm>
            <a:off x="4800600" y="1686580"/>
            <a:ext cx="1447800" cy="523220"/>
          </a:xfrm>
          <a:prstGeom prst="rect">
            <a:avLst/>
          </a:prstGeom>
          <a:noFill/>
        </p:spPr>
        <p:txBody>
          <a:bodyPr wrap="square" rtlCol="0">
            <a:spAutoFit/>
          </a:bodyPr>
          <a:lstStyle/>
          <a:p>
            <a:r>
              <a:rPr lang="en-IN" sz="1400" b="1" dirty="0">
                <a:solidFill>
                  <a:srgbClr val="FF0000"/>
                </a:solidFill>
                <a:latin typeface="Futura Md BT" pitchFamily="34" charset="0"/>
              </a:rPr>
              <a:t>FUNCTIONAL </a:t>
            </a:r>
          </a:p>
          <a:p>
            <a:r>
              <a:rPr lang="en-IN" sz="1400" b="1" dirty="0">
                <a:solidFill>
                  <a:srgbClr val="FF0000"/>
                </a:solidFill>
                <a:latin typeface="Futura Md BT" pitchFamily="34" charset="0"/>
              </a:rPr>
              <a:t>SKILLS</a:t>
            </a:r>
          </a:p>
        </p:txBody>
      </p:sp>
      <p:sp>
        <p:nvSpPr>
          <p:cNvPr id="8" name="TextBox 7"/>
          <p:cNvSpPr txBox="1"/>
          <p:nvPr/>
        </p:nvSpPr>
        <p:spPr>
          <a:xfrm>
            <a:off x="304800" y="4447309"/>
            <a:ext cx="1676400" cy="276999"/>
          </a:xfrm>
          <a:prstGeom prst="rect">
            <a:avLst/>
          </a:prstGeom>
          <a:noFill/>
        </p:spPr>
        <p:txBody>
          <a:bodyPr wrap="square" rtlCol="0">
            <a:spAutoFit/>
          </a:bodyPr>
          <a:lstStyle/>
          <a:p>
            <a:r>
              <a:rPr lang="en-IN" sz="1200" b="1" dirty="0">
                <a:solidFill>
                  <a:srgbClr val="00B050"/>
                </a:solidFill>
                <a:latin typeface="Futura Md BT" pitchFamily="34" charset="0"/>
              </a:rPr>
              <a:t>SPECIALIZATION</a:t>
            </a:r>
          </a:p>
        </p:txBody>
      </p:sp>
      <p:sp>
        <p:nvSpPr>
          <p:cNvPr id="9" name="TextBox 8"/>
          <p:cNvSpPr txBox="1"/>
          <p:nvPr/>
        </p:nvSpPr>
        <p:spPr>
          <a:xfrm>
            <a:off x="4724400" y="4431151"/>
            <a:ext cx="1600200" cy="586314"/>
          </a:xfrm>
          <a:prstGeom prst="rect">
            <a:avLst/>
          </a:prstGeom>
          <a:noFill/>
        </p:spPr>
        <p:txBody>
          <a:bodyPr wrap="square" rtlCol="0">
            <a:spAutoFit/>
          </a:bodyPr>
          <a:lstStyle/>
          <a:p>
            <a:pPr>
              <a:lnSpc>
                <a:spcPct val="107000"/>
              </a:lnSpc>
              <a:spcAft>
                <a:spcPts val="800"/>
              </a:spcAft>
            </a:pPr>
            <a:r>
              <a:rPr lang="en-US" sz="1000" b="1" dirty="0">
                <a:solidFill>
                  <a:srgbClr val="C00000"/>
                </a:solidFill>
                <a:latin typeface="Futura Md BT" pitchFamily="34" charset="0"/>
              </a:rPr>
              <a:t>CONTEMPORARY SUBJECTS , TOOLS &amp; TECHNIQUES</a:t>
            </a:r>
          </a:p>
        </p:txBody>
      </p:sp>
      <p:sp>
        <p:nvSpPr>
          <p:cNvPr id="10" name="TextBox 9"/>
          <p:cNvSpPr txBox="1"/>
          <p:nvPr/>
        </p:nvSpPr>
        <p:spPr>
          <a:xfrm>
            <a:off x="1752600" y="1676400"/>
            <a:ext cx="2819400" cy="1672637"/>
          </a:xfrm>
          <a:prstGeom prst="rect">
            <a:avLst/>
          </a:prstGeom>
          <a:noFill/>
        </p:spPr>
        <p:txBody>
          <a:bodyPr wrap="square" rtlCol="0">
            <a:spAutoFit/>
          </a:bodyPr>
          <a:lstStyle/>
          <a:p>
            <a:pPr marL="342900" indent="-342900">
              <a:lnSpc>
                <a:spcPct val="107000"/>
              </a:lnSpc>
              <a:spcAft>
                <a:spcPts val="800"/>
              </a:spcAft>
              <a:buFont typeface="+mj-lt"/>
              <a:buAutoNum type="arabicPeriod"/>
            </a:pPr>
            <a:r>
              <a:rPr lang="en-IN" sz="1200" b="1" dirty="0">
                <a:latin typeface="Futura Md BT" pitchFamily="34" charset="0"/>
              </a:rPr>
              <a:t>Principles of Economics</a:t>
            </a:r>
          </a:p>
          <a:p>
            <a:pPr marL="342900" indent="-342900">
              <a:lnSpc>
                <a:spcPct val="107000"/>
              </a:lnSpc>
              <a:spcAft>
                <a:spcPts val="800"/>
              </a:spcAft>
              <a:buFont typeface="+mj-lt"/>
              <a:buAutoNum type="arabicPeriod"/>
            </a:pPr>
            <a:r>
              <a:rPr lang="en-IN" sz="1200" b="1" dirty="0">
                <a:latin typeface="Futura Md BT" pitchFamily="34" charset="0"/>
              </a:rPr>
              <a:t>Fundamentals of Data Science</a:t>
            </a:r>
          </a:p>
          <a:p>
            <a:pPr marL="342900" indent="-342900">
              <a:lnSpc>
                <a:spcPct val="107000"/>
              </a:lnSpc>
              <a:spcAft>
                <a:spcPts val="800"/>
              </a:spcAft>
              <a:buFont typeface="+mj-lt"/>
              <a:buAutoNum type="arabicPeriod"/>
            </a:pPr>
            <a:r>
              <a:rPr lang="en-IN" sz="1200" b="1" dirty="0">
                <a:latin typeface="Futura Md BT" pitchFamily="34" charset="0"/>
              </a:rPr>
              <a:t>Human Resource Management</a:t>
            </a:r>
          </a:p>
          <a:p>
            <a:pPr marL="342900" indent="-342900">
              <a:lnSpc>
                <a:spcPct val="107000"/>
              </a:lnSpc>
              <a:spcAft>
                <a:spcPts val="800"/>
              </a:spcAft>
              <a:buFont typeface="+mj-lt"/>
              <a:buAutoNum type="arabicPeriod"/>
            </a:pPr>
            <a:r>
              <a:rPr lang="en-IN" sz="1200" b="1" dirty="0">
                <a:latin typeface="Futura Md BT" pitchFamily="34" charset="0"/>
              </a:rPr>
              <a:t>Marketing Management</a:t>
            </a:r>
          </a:p>
          <a:p>
            <a:pPr marL="342900" indent="-342900">
              <a:lnSpc>
                <a:spcPct val="107000"/>
              </a:lnSpc>
              <a:spcAft>
                <a:spcPts val="800"/>
              </a:spcAft>
              <a:buFont typeface="+mj-lt"/>
              <a:buAutoNum type="arabicPeriod"/>
            </a:pPr>
            <a:r>
              <a:rPr lang="en-US" sz="1200" b="1" dirty="0">
                <a:latin typeface="Futura Md BT" pitchFamily="34" charset="0"/>
              </a:rPr>
              <a:t>Management Accounting</a:t>
            </a:r>
          </a:p>
        </p:txBody>
      </p:sp>
      <p:sp>
        <p:nvSpPr>
          <p:cNvPr id="11" name="TextBox 10"/>
          <p:cNvSpPr txBox="1"/>
          <p:nvPr/>
        </p:nvSpPr>
        <p:spPr>
          <a:xfrm>
            <a:off x="6248400" y="1686580"/>
            <a:ext cx="2590800" cy="1688411"/>
          </a:xfrm>
          <a:prstGeom prst="rect">
            <a:avLst/>
          </a:prstGeom>
          <a:noFill/>
        </p:spPr>
        <p:txBody>
          <a:bodyPr wrap="square" rtlCol="0">
            <a:spAutoFit/>
          </a:bodyPr>
          <a:lstStyle/>
          <a:p>
            <a:pPr marL="228600" indent="-228600">
              <a:lnSpc>
                <a:spcPct val="107000"/>
              </a:lnSpc>
              <a:spcAft>
                <a:spcPts val="800"/>
              </a:spcAft>
              <a:buFont typeface="+mj-lt"/>
              <a:buAutoNum type="arabicPeriod"/>
            </a:pPr>
            <a:r>
              <a:rPr lang="en-US" sz="1200" b="1" dirty="0">
                <a:latin typeface="Futura Md BT" pitchFamily="34" charset="0"/>
              </a:rPr>
              <a:t>Operations &amp; Supply Chain  Management </a:t>
            </a:r>
          </a:p>
          <a:p>
            <a:pPr marL="228600" indent="-228600">
              <a:lnSpc>
                <a:spcPct val="107000"/>
              </a:lnSpc>
              <a:spcAft>
                <a:spcPts val="800"/>
              </a:spcAft>
              <a:buFont typeface="+mj-lt"/>
              <a:buAutoNum type="arabicPeriod"/>
            </a:pPr>
            <a:r>
              <a:rPr lang="en-US" sz="1200" b="1" dirty="0">
                <a:latin typeface="Futura Md BT" pitchFamily="34" charset="0"/>
              </a:rPr>
              <a:t>Organizational </a:t>
            </a:r>
            <a:r>
              <a:rPr lang="en-US" sz="1200" b="1" dirty="0" err="1">
                <a:latin typeface="Futura Md BT" pitchFamily="34" charset="0"/>
              </a:rPr>
              <a:t>Behaviour</a:t>
            </a:r>
            <a:endParaRPr lang="en-US" sz="1200" b="1" dirty="0">
              <a:latin typeface="Futura Md BT" pitchFamily="34" charset="0"/>
            </a:endParaRPr>
          </a:p>
          <a:p>
            <a:pPr marL="228600" indent="-228600">
              <a:lnSpc>
                <a:spcPct val="107000"/>
              </a:lnSpc>
              <a:spcAft>
                <a:spcPts val="800"/>
              </a:spcAft>
              <a:buFont typeface="+mj-lt"/>
              <a:buAutoNum type="arabicPeriod"/>
            </a:pPr>
            <a:r>
              <a:rPr lang="en-US" sz="1200" b="1" dirty="0">
                <a:latin typeface="Futura Md BT" pitchFamily="34" charset="0"/>
              </a:rPr>
              <a:t>Digital Marketing</a:t>
            </a:r>
          </a:p>
          <a:p>
            <a:pPr marL="228600" indent="-228600">
              <a:lnSpc>
                <a:spcPct val="107000"/>
              </a:lnSpc>
              <a:spcAft>
                <a:spcPts val="800"/>
              </a:spcAft>
              <a:buFont typeface="+mj-lt"/>
              <a:buAutoNum type="arabicPeriod"/>
            </a:pPr>
            <a:r>
              <a:rPr lang="en-US" sz="1200" b="1" dirty="0">
                <a:latin typeface="Futura Md BT" pitchFamily="34" charset="0"/>
              </a:rPr>
              <a:t>Financial  Management</a:t>
            </a:r>
          </a:p>
          <a:p>
            <a:pPr marL="228600" indent="-228600">
              <a:lnSpc>
                <a:spcPct val="107000"/>
              </a:lnSpc>
              <a:spcAft>
                <a:spcPts val="800"/>
              </a:spcAft>
              <a:buFont typeface="+mj-lt"/>
              <a:buAutoNum type="arabicPeriod"/>
            </a:pPr>
            <a:r>
              <a:rPr lang="en-US" sz="1200" b="1" dirty="0">
                <a:latin typeface="Futura Md BT" pitchFamily="34" charset="0"/>
              </a:rPr>
              <a:t>Strategic Management</a:t>
            </a:r>
          </a:p>
        </p:txBody>
      </p:sp>
      <p:sp>
        <p:nvSpPr>
          <p:cNvPr id="12" name="TextBox 11"/>
          <p:cNvSpPr txBox="1"/>
          <p:nvPr/>
        </p:nvSpPr>
        <p:spPr>
          <a:xfrm>
            <a:off x="1752600" y="4495800"/>
            <a:ext cx="2819400" cy="1190582"/>
          </a:xfrm>
          <a:prstGeom prst="rect">
            <a:avLst/>
          </a:prstGeom>
          <a:noFill/>
        </p:spPr>
        <p:txBody>
          <a:bodyPr wrap="square" rtlCol="0">
            <a:spAutoFit/>
          </a:bodyPr>
          <a:lstStyle/>
          <a:p>
            <a:pPr marL="228600" indent="-228600">
              <a:lnSpc>
                <a:spcPct val="107000"/>
              </a:lnSpc>
              <a:spcAft>
                <a:spcPts val="800"/>
              </a:spcAft>
              <a:buFont typeface="+mj-lt"/>
              <a:buAutoNum type="arabicPeriod"/>
            </a:pPr>
            <a:r>
              <a:rPr lang="en-US" sz="1200" b="1" dirty="0">
                <a:latin typeface="Futura Md BT" pitchFamily="34" charset="0"/>
              </a:rPr>
              <a:t>Human Resources</a:t>
            </a:r>
          </a:p>
          <a:p>
            <a:pPr marL="228600" indent="-228600">
              <a:lnSpc>
                <a:spcPct val="107000"/>
              </a:lnSpc>
              <a:spcAft>
                <a:spcPts val="800"/>
              </a:spcAft>
              <a:buFont typeface="+mj-lt"/>
              <a:buAutoNum type="arabicPeriod"/>
            </a:pPr>
            <a:r>
              <a:rPr lang="en-US" sz="1200" b="1" dirty="0">
                <a:latin typeface="Futura Md BT" pitchFamily="34" charset="0"/>
              </a:rPr>
              <a:t>Marketing Management</a:t>
            </a:r>
          </a:p>
          <a:p>
            <a:pPr marL="228600" indent="-228600">
              <a:lnSpc>
                <a:spcPct val="107000"/>
              </a:lnSpc>
              <a:spcAft>
                <a:spcPts val="800"/>
              </a:spcAft>
              <a:buFont typeface="+mj-lt"/>
              <a:buAutoNum type="arabicPeriod"/>
            </a:pPr>
            <a:r>
              <a:rPr lang="en-US" sz="1200" b="1" dirty="0">
                <a:latin typeface="Futura Md BT" pitchFamily="34" charset="0"/>
              </a:rPr>
              <a:t>Operations Management </a:t>
            </a:r>
          </a:p>
          <a:p>
            <a:pPr marL="228600" indent="-228600">
              <a:lnSpc>
                <a:spcPct val="107000"/>
              </a:lnSpc>
              <a:spcAft>
                <a:spcPts val="800"/>
              </a:spcAft>
              <a:buFont typeface="+mj-lt"/>
              <a:buAutoNum type="arabicPeriod"/>
            </a:pPr>
            <a:r>
              <a:rPr lang="en-US" sz="1200" b="1" dirty="0">
                <a:latin typeface="Futura Md BT" pitchFamily="34" charset="0"/>
              </a:rPr>
              <a:t>Financial  Management</a:t>
            </a:r>
          </a:p>
        </p:txBody>
      </p:sp>
      <p:sp>
        <p:nvSpPr>
          <p:cNvPr id="13" name="TextBox 12"/>
          <p:cNvSpPr txBox="1"/>
          <p:nvPr/>
        </p:nvSpPr>
        <p:spPr>
          <a:xfrm>
            <a:off x="381000" y="6396335"/>
            <a:ext cx="8229600" cy="276999"/>
          </a:xfrm>
          <a:prstGeom prst="rect">
            <a:avLst/>
          </a:prstGeom>
          <a:noFill/>
        </p:spPr>
        <p:txBody>
          <a:bodyPr wrap="square" rtlCol="0">
            <a:spAutoFit/>
          </a:bodyPr>
          <a:lstStyle/>
          <a:p>
            <a:r>
              <a:rPr lang="en-US" sz="1200" b="1" dirty="0">
                <a:latin typeface="Futura Md BT" pitchFamily="34" charset="0"/>
              </a:rPr>
              <a:t>Note: Participants can choose any one Specialization and four electi</a:t>
            </a:r>
            <a:r>
              <a:rPr lang="en-US" sz="1200" b="1" i="1" dirty="0">
                <a:latin typeface="Futura Md BT" pitchFamily="34" charset="0"/>
              </a:rPr>
              <a:t>ves </a:t>
            </a:r>
            <a:endParaRPr lang="en-US" sz="1200" b="1" dirty="0">
              <a:latin typeface="Futura Md BT" pitchFamily="34" charset="0"/>
            </a:endParaRPr>
          </a:p>
        </p:txBody>
      </p:sp>
      <p:sp>
        <p:nvSpPr>
          <p:cNvPr id="14" name="TextBox 13"/>
          <p:cNvSpPr txBox="1"/>
          <p:nvPr/>
        </p:nvSpPr>
        <p:spPr>
          <a:xfrm>
            <a:off x="6248400" y="4431151"/>
            <a:ext cx="2362200" cy="1475019"/>
          </a:xfrm>
          <a:prstGeom prst="rect">
            <a:avLst/>
          </a:prstGeom>
          <a:noFill/>
        </p:spPr>
        <p:txBody>
          <a:bodyPr wrap="square" rtlCol="0">
            <a:spAutoFit/>
          </a:bodyPr>
          <a:lstStyle/>
          <a:p>
            <a:pPr marL="228600" indent="-228600">
              <a:lnSpc>
                <a:spcPct val="107000"/>
              </a:lnSpc>
              <a:spcAft>
                <a:spcPts val="800"/>
              </a:spcAft>
              <a:buFont typeface="+mj-lt"/>
              <a:buAutoNum type="arabicPeriod"/>
            </a:pPr>
            <a:r>
              <a:rPr lang="en-US" sz="1200" b="1" dirty="0">
                <a:latin typeface="Futura Md BT" pitchFamily="34" charset="0"/>
              </a:rPr>
              <a:t>Business Analytics</a:t>
            </a:r>
          </a:p>
          <a:p>
            <a:pPr marL="228600" indent="-228600">
              <a:lnSpc>
                <a:spcPct val="107000"/>
              </a:lnSpc>
              <a:spcAft>
                <a:spcPts val="800"/>
              </a:spcAft>
              <a:buFont typeface="+mj-lt"/>
              <a:buAutoNum type="arabicPeriod"/>
            </a:pPr>
            <a:r>
              <a:rPr lang="en-US" sz="1200" b="1" dirty="0" err="1">
                <a:latin typeface="Futura Md BT" pitchFamily="34" charset="0"/>
              </a:rPr>
              <a:t>Fintech</a:t>
            </a:r>
            <a:r>
              <a:rPr lang="en-US" sz="1200" b="1" dirty="0">
                <a:latin typeface="Futura Md BT" pitchFamily="34" charset="0"/>
              </a:rPr>
              <a:t> Business Models</a:t>
            </a:r>
          </a:p>
          <a:p>
            <a:pPr marL="228600" indent="-228600">
              <a:lnSpc>
                <a:spcPct val="107000"/>
              </a:lnSpc>
              <a:spcAft>
                <a:spcPts val="800"/>
              </a:spcAft>
              <a:buFont typeface="+mj-lt"/>
              <a:buAutoNum type="arabicPeriod"/>
            </a:pPr>
            <a:r>
              <a:rPr lang="en-US" sz="1200" b="1" dirty="0">
                <a:latin typeface="Futura Md BT" pitchFamily="34" charset="0"/>
              </a:rPr>
              <a:t>Business Simulations</a:t>
            </a:r>
          </a:p>
          <a:p>
            <a:pPr marL="228600" indent="-228600">
              <a:lnSpc>
                <a:spcPct val="107000"/>
              </a:lnSpc>
              <a:spcAft>
                <a:spcPts val="800"/>
              </a:spcAft>
              <a:buFont typeface="+mj-lt"/>
              <a:buAutoNum type="arabicPeriod"/>
            </a:pPr>
            <a:r>
              <a:rPr lang="en-US" sz="1200" b="1" dirty="0">
                <a:latin typeface="Futura Md BT" pitchFamily="34" charset="0"/>
              </a:rPr>
              <a:t>Digital Transformation</a:t>
            </a:r>
          </a:p>
          <a:p>
            <a:pPr>
              <a:lnSpc>
                <a:spcPct val="107000"/>
              </a:lnSpc>
              <a:spcAft>
                <a:spcPts val="800"/>
              </a:spcAft>
            </a:pPr>
            <a:endParaRPr lang="en-US" sz="1200" b="1" dirty="0">
              <a:latin typeface="Futura Md BT" pitchFamily="34" charset="0"/>
            </a:endParaRPr>
          </a:p>
        </p:txBody>
      </p:sp>
    </p:spTree>
    <p:extLst>
      <p:ext uri="{BB962C8B-B14F-4D97-AF65-F5344CB8AC3E}">
        <p14:creationId xmlns:p14="http://schemas.microsoft.com/office/powerpoint/2010/main" val="1775362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876469672"/>
              </p:ext>
            </p:extLst>
          </p:nvPr>
        </p:nvGraphicFramePr>
        <p:xfrm>
          <a:off x="990600" y="1143000"/>
          <a:ext cx="7086600" cy="76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extLst>
              <p:ext uri="{D42A27DB-BD31-4B8C-83A1-F6EECF244321}">
                <p14:modId xmlns:p14="http://schemas.microsoft.com/office/powerpoint/2010/main" val="2020935868"/>
              </p:ext>
            </p:extLst>
          </p:nvPr>
        </p:nvGraphicFramePr>
        <p:xfrm>
          <a:off x="990600" y="2286000"/>
          <a:ext cx="7086600" cy="762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Diagram 6"/>
          <p:cNvGraphicFramePr/>
          <p:nvPr>
            <p:extLst>
              <p:ext uri="{D42A27DB-BD31-4B8C-83A1-F6EECF244321}">
                <p14:modId xmlns:p14="http://schemas.microsoft.com/office/powerpoint/2010/main" val="1551577820"/>
              </p:ext>
            </p:extLst>
          </p:nvPr>
        </p:nvGraphicFramePr>
        <p:xfrm>
          <a:off x="990600" y="3429000"/>
          <a:ext cx="7086600" cy="7620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8" name="Diagram 7"/>
          <p:cNvGraphicFramePr/>
          <p:nvPr>
            <p:extLst>
              <p:ext uri="{D42A27DB-BD31-4B8C-83A1-F6EECF244321}">
                <p14:modId xmlns:p14="http://schemas.microsoft.com/office/powerpoint/2010/main" val="659212171"/>
              </p:ext>
            </p:extLst>
          </p:nvPr>
        </p:nvGraphicFramePr>
        <p:xfrm>
          <a:off x="990600" y="4572000"/>
          <a:ext cx="7086600" cy="13716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346452493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v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2865</TotalTime>
  <Words>5150</Words>
  <Application>Microsoft Office PowerPoint</Application>
  <PresentationFormat>On-screen Show (4:3)</PresentationFormat>
  <Paragraphs>512</Paragraphs>
  <Slides>53</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53</vt:i4>
      </vt:variant>
    </vt:vector>
  </HeadingPairs>
  <TitlesOfParts>
    <vt:vector size="66" baseType="lpstr">
      <vt:lpstr>Arial</vt:lpstr>
      <vt:lpstr>Arial Black</vt:lpstr>
      <vt:lpstr>Calibri</vt:lpstr>
      <vt:lpstr>Century Gothic</vt:lpstr>
      <vt:lpstr>Futura Bk BT</vt:lpstr>
      <vt:lpstr>Futura Md BT</vt:lpstr>
      <vt:lpstr>Google Sans</vt:lpstr>
      <vt:lpstr>Lato Light</vt:lpstr>
      <vt:lpstr>Poppins</vt:lpstr>
      <vt:lpstr>Verdana</vt:lpstr>
      <vt:lpstr>Wingdings</vt:lpstr>
      <vt:lpstr>Wingdings 2</vt:lpstr>
      <vt:lpstr>Verve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manoj</cp:lastModifiedBy>
  <cp:revision>180</cp:revision>
  <dcterms:created xsi:type="dcterms:W3CDTF">2023-08-21T09:56:05Z</dcterms:created>
  <dcterms:modified xsi:type="dcterms:W3CDTF">2024-01-01T06:05:56Z</dcterms:modified>
</cp:coreProperties>
</file>